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5"/>
  </p:notesMasterIdLst>
  <p:sldIdLst>
    <p:sldId id="257" r:id="rId2"/>
    <p:sldId id="266" r:id="rId3"/>
    <p:sldId id="268" r:id="rId4"/>
    <p:sldId id="274" r:id="rId5"/>
    <p:sldId id="258" r:id="rId6"/>
    <p:sldId id="275" r:id="rId7"/>
    <p:sldId id="259" r:id="rId8"/>
    <p:sldId id="272" r:id="rId9"/>
    <p:sldId id="273" r:id="rId10"/>
    <p:sldId id="261" r:id="rId11"/>
    <p:sldId id="264" r:id="rId12"/>
    <p:sldId id="265"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79" autoAdjust="0"/>
    <p:restoredTop sz="94660"/>
  </p:normalViewPr>
  <p:slideViewPr>
    <p:cSldViewPr snapToGrid="0">
      <p:cViewPr varScale="1">
        <p:scale>
          <a:sx n="85" d="100"/>
          <a:sy n="85" d="100"/>
        </p:scale>
        <p:origin x="59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0C1B2-3294-45A7-B81B-7915B9A67FC4}" type="datetimeFigureOut">
              <a:rPr lang="en-IN" smtClean="0"/>
              <a:t>29-10-2023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E383A3-A621-46F7-B034-959D7C3D2A5F}" type="slidenum">
              <a:rPr lang="en-IN" smtClean="0"/>
              <a:t>‹#›</a:t>
            </a:fld>
            <a:endParaRPr lang="en-IN"/>
          </a:p>
        </p:txBody>
      </p:sp>
    </p:spTree>
    <p:extLst>
      <p:ext uri="{BB962C8B-B14F-4D97-AF65-F5344CB8AC3E}">
        <p14:creationId xmlns:p14="http://schemas.microsoft.com/office/powerpoint/2010/main" val="31798332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0742B-02F6-851F-4B1F-5A061B49B37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D51A2FE-489E-0F95-9E70-CF622B06A6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C375FE3-5B3B-E370-87DE-50B724AFC3F2}"/>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5" name="Footer Placeholder 4">
            <a:extLst>
              <a:ext uri="{FF2B5EF4-FFF2-40B4-BE49-F238E27FC236}">
                <a16:creationId xmlns:a16="http://schemas.microsoft.com/office/drawing/2014/main" id="{CFA052C1-63CD-C532-147D-9CEE48B43EE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377538C-340A-AF5F-9D38-D1B26850B3BA}"/>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4268250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139B0-0744-4FA2-163B-4349D0CC4BC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46B4892-5A9E-58F1-2591-1DB6B7F388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5BAC68C-8760-843D-3E2C-CCDF51D13A1F}"/>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5" name="Footer Placeholder 4">
            <a:extLst>
              <a:ext uri="{FF2B5EF4-FFF2-40B4-BE49-F238E27FC236}">
                <a16:creationId xmlns:a16="http://schemas.microsoft.com/office/drawing/2014/main" id="{3C5566E5-BB0B-2A4E-7E1C-71EA1E73A28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4D2EB4-CC7B-D7B8-AA98-136E485616E7}"/>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1166049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DE0BBE-0F72-5280-1AC4-D0E0DAB29EE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9D9DD49-AD6A-CE2D-6E13-F6978835F6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73A53A3-C29D-6529-9BE2-0C32DB36486C}"/>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5" name="Footer Placeholder 4">
            <a:extLst>
              <a:ext uri="{FF2B5EF4-FFF2-40B4-BE49-F238E27FC236}">
                <a16:creationId xmlns:a16="http://schemas.microsoft.com/office/drawing/2014/main" id="{D940F30E-7C11-5C1A-1D94-C6959FD97E6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EA84D9-390A-907D-AFE4-9E81F9F08CBD}"/>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24142338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F158E-EAA4-228A-BA76-5928F276C3A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9B30073-1C8A-AC42-6371-D86DF6D640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BF09389-D480-E239-9B03-15F99F8D42B7}"/>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5" name="Footer Placeholder 4">
            <a:extLst>
              <a:ext uri="{FF2B5EF4-FFF2-40B4-BE49-F238E27FC236}">
                <a16:creationId xmlns:a16="http://schemas.microsoft.com/office/drawing/2014/main" id="{71C981BD-0B79-98C9-27D7-DFB256922D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79EADD5-07D5-1F84-C97F-A0E6092D7E57}"/>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3446338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3109-D7EE-331F-D662-61DF91F61B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531148D-39D6-0286-6594-3727510410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230217-8934-01D4-ABB9-3910A4C775D9}"/>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5" name="Footer Placeholder 4">
            <a:extLst>
              <a:ext uri="{FF2B5EF4-FFF2-40B4-BE49-F238E27FC236}">
                <a16:creationId xmlns:a16="http://schemas.microsoft.com/office/drawing/2014/main" id="{9E83DCDB-3B1F-36DE-E902-63F098A5DDB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7A2CE9-9A0F-8E44-3098-11432CC9694B}"/>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2827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6D69-EBD6-C763-9808-3601FD57DB4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8B5278B-96F6-0B12-9203-592AB12028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0AA94FD-F7FC-AACA-379E-7EF76A2A95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DA19E79-3739-A96F-E270-5D1CA3D452F1}"/>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6" name="Footer Placeholder 5">
            <a:extLst>
              <a:ext uri="{FF2B5EF4-FFF2-40B4-BE49-F238E27FC236}">
                <a16:creationId xmlns:a16="http://schemas.microsoft.com/office/drawing/2014/main" id="{F9F597AD-4AD4-E365-4B39-CBC30DE6FE7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021F960-B2CE-5083-F1C5-67E37771BDA1}"/>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1431570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8306D-D103-81A6-166D-843515DBB7D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E441875-A9C2-237A-5B17-7986354469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493FF1-4E13-7B41-B349-B5EE95822F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E3446CC-FB87-ED18-6F3F-442B86F785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EDDB9F-D6EA-7318-3063-DCD00F5195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C3E8BB8-A587-60BD-650D-A5B06D5F44C5}"/>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8" name="Footer Placeholder 7">
            <a:extLst>
              <a:ext uri="{FF2B5EF4-FFF2-40B4-BE49-F238E27FC236}">
                <a16:creationId xmlns:a16="http://schemas.microsoft.com/office/drawing/2014/main" id="{B9CAACAD-FD62-478F-4F10-31FA0198CB5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228020E-EC47-56C8-C35F-03EABE56B265}"/>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3720750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BFD82-010B-8E04-39CB-28626271193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0DDA824-87E8-D204-8802-471E8595B9DB}"/>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4" name="Footer Placeholder 3">
            <a:extLst>
              <a:ext uri="{FF2B5EF4-FFF2-40B4-BE49-F238E27FC236}">
                <a16:creationId xmlns:a16="http://schemas.microsoft.com/office/drawing/2014/main" id="{85273EAA-EB82-C354-15FE-6F6756EB44C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8430800-0A6C-4EF8-5A4E-EDF625CA1D37}"/>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1972523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60CA83-ED57-CE3B-B7FE-FE735D7E005C}"/>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3" name="Footer Placeholder 2">
            <a:extLst>
              <a:ext uri="{FF2B5EF4-FFF2-40B4-BE49-F238E27FC236}">
                <a16:creationId xmlns:a16="http://schemas.microsoft.com/office/drawing/2014/main" id="{AF5033B5-5F1E-479A-5B85-FA9EB9864C8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309070B-62D9-6040-CC46-194C210C8406}"/>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414531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D9094-4202-63F9-4A4A-A202687108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C423DED-5569-2EDD-1066-465646C825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0C8C7FC-0AAA-D256-127F-6E8EC45012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EA9600-5A51-A861-A93C-7454070A52BB}"/>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6" name="Footer Placeholder 5">
            <a:extLst>
              <a:ext uri="{FF2B5EF4-FFF2-40B4-BE49-F238E27FC236}">
                <a16:creationId xmlns:a16="http://schemas.microsoft.com/office/drawing/2014/main" id="{DC9771A8-446A-5B7F-6DAF-130F284A215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4BAB041-2FA8-1B65-A9A4-027D330B4BC0}"/>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3500811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9322C-49F7-BE74-F262-7248B5AE27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26B0CDD-DA1B-1300-F90C-F155F62B9B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7638ACF-275B-B092-A77A-7B2C07F61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9EE858-9E33-C209-972F-9B99D7B84C61}"/>
              </a:ext>
            </a:extLst>
          </p:cNvPr>
          <p:cNvSpPr>
            <a:spLocks noGrp="1"/>
          </p:cNvSpPr>
          <p:nvPr>
            <p:ph type="dt" sz="half" idx="10"/>
          </p:nvPr>
        </p:nvSpPr>
        <p:spPr/>
        <p:txBody>
          <a:bodyPr/>
          <a:lstStyle/>
          <a:p>
            <a:fld id="{D45213C7-88D5-487F-BC36-C3DD7D7C3651}" type="datetimeFigureOut">
              <a:rPr lang="en-IN" smtClean="0"/>
              <a:t>29-10-2023</a:t>
            </a:fld>
            <a:endParaRPr lang="en-IN"/>
          </a:p>
        </p:txBody>
      </p:sp>
      <p:sp>
        <p:nvSpPr>
          <p:cNvPr id="6" name="Footer Placeholder 5">
            <a:extLst>
              <a:ext uri="{FF2B5EF4-FFF2-40B4-BE49-F238E27FC236}">
                <a16:creationId xmlns:a16="http://schemas.microsoft.com/office/drawing/2014/main" id="{E5D453FC-1F6B-D10E-5C96-52050F71376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140BCFF-1829-A840-954E-BB9E953EE0CF}"/>
              </a:ext>
            </a:extLst>
          </p:cNvPr>
          <p:cNvSpPr>
            <a:spLocks noGrp="1"/>
          </p:cNvSpPr>
          <p:nvPr>
            <p:ph type="sldNum" sz="quarter" idx="12"/>
          </p:nvPr>
        </p:nvSpPr>
        <p:spPr/>
        <p:txBody>
          <a:bodyPr/>
          <a:lstStyle/>
          <a:p>
            <a:fld id="{17AFC14E-5A6A-465D-90BF-FFB88E8326C1}" type="slidenum">
              <a:rPr lang="en-IN" smtClean="0"/>
              <a:t>‹#›</a:t>
            </a:fld>
            <a:endParaRPr lang="en-IN"/>
          </a:p>
        </p:txBody>
      </p:sp>
    </p:spTree>
    <p:extLst>
      <p:ext uri="{BB962C8B-B14F-4D97-AF65-F5344CB8AC3E}">
        <p14:creationId xmlns:p14="http://schemas.microsoft.com/office/powerpoint/2010/main" val="2941724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73C272-8D0B-815D-1F94-5A56B6C1006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72F5B9E-DA12-E3D4-67F3-8ED513782F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1E8EBE-74CC-1258-A317-8E8EBB39D2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5213C7-88D5-487F-BC36-C3DD7D7C3651}" type="datetimeFigureOut">
              <a:rPr lang="en-IN" smtClean="0"/>
              <a:t>29-10-2023</a:t>
            </a:fld>
            <a:endParaRPr lang="en-IN"/>
          </a:p>
        </p:txBody>
      </p:sp>
      <p:sp>
        <p:nvSpPr>
          <p:cNvPr id="5" name="Footer Placeholder 4">
            <a:extLst>
              <a:ext uri="{FF2B5EF4-FFF2-40B4-BE49-F238E27FC236}">
                <a16:creationId xmlns:a16="http://schemas.microsoft.com/office/drawing/2014/main" id="{E30F36FB-E274-54DF-711B-8EB419B5EA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D395465-5E28-4C89-9A58-B51189466D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AFC14E-5A6A-465D-90BF-FFB88E8326C1}" type="slidenum">
              <a:rPr lang="en-IN" smtClean="0"/>
              <a:t>‹#›</a:t>
            </a:fld>
            <a:endParaRPr lang="en-IN"/>
          </a:p>
        </p:txBody>
      </p:sp>
    </p:spTree>
    <p:extLst>
      <p:ext uri="{BB962C8B-B14F-4D97-AF65-F5344CB8AC3E}">
        <p14:creationId xmlns:p14="http://schemas.microsoft.com/office/powerpoint/2010/main" val="146380922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D4D108-C071-5F60-AE39-CA48A4269671}"/>
              </a:ext>
            </a:extLst>
          </p:cNvPr>
          <p:cNvPicPr>
            <a:picLocks noChangeAspect="1"/>
          </p:cNvPicPr>
          <p:nvPr/>
        </p:nvPicPr>
        <p:blipFill>
          <a:blip r:embed="rId2"/>
          <a:stretch>
            <a:fillRect/>
          </a:stretch>
        </p:blipFill>
        <p:spPr>
          <a:xfrm>
            <a:off x="-62754" y="0"/>
            <a:ext cx="5536658" cy="6858000"/>
          </a:xfrm>
          <a:prstGeom prst="rect">
            <a:avLst/>
          </a:prstGeom>
        </p:spPr>
      </p:pic>
      <p:sp>
        <p:nvSpPr>
          <p:cNvPr id="4" name="TextBox 3">
            <a:extLst>
              <a:ext uri="{FF2B5EF4-FFF2-40B4-BE49-F238E27FC236}">
                <a16:creationId xmlns:a16="http://schemas.microsoft.com/office/drawing/2014/main" id="{595269AB-2FFC-4F49-5094-DC2935B8499A}"/>
              </a:ext>
            </a:extLst>
          </p:cNvPr>
          <p:cNvSpPr txBox="1"/>
          <p:nvPr/>
        </p:nvSpPr>
        <p:spPr>
          <a:xfrm>
            <a:off x="5473904" y="289679"/>
            <a:ext cx="6708860" cy="3139321"/>
          </a:xfrm>
          <a:prstGeom prst="rect">
            <a:avLst/>
          </a:prstGeom>
          <a:noFill/>
        </p:spPr>
        <p:txBody>
          <a:bodyPr wrap="square" rtlCol="0">
            <a:spAutoFit/>
          </a:bodyPr>
          <a:lstStyle/>
          <a:p>
            <a:r>
              <a:rPr lang="en-IN" sz="6600" dirty="0">
                <a:latin typeface="Algerian" panose="04020705040A02060702" pitchFamily="82" charset="0"/>
              </a:rPr>
              <a:t>Improving</a:t>
            </a:r>
          </a:p>
          <a:p>
            <a:r>
              <a:rPr lang="en-IN" sz="6600" dirty="0">
                <a:latin typeface="Algerian" panose="04020705040A02060702" pitchFamily="82" charset="0"/>
              </a:rPr>
              <a:t>Agriculture Sustainability</a:t>
            </a:r>
          </a:p>
        </p:txBody>
      </p:sp>
      <p:sp>
        <p:nvSpPr>
          <p:cNvPr id="5" name="TextBox 4">
            <a:extLst>
              <a:ext uri="{FF2B5EF4-FFF2-40B4-BE49-F238E27FC236}">
                <a16:creationId xmlns:a16="http://schemas.microsoft.com/office/drawing/2014/main" id="{5C36FA1C-558F-090D-5BBC-82028CAB08CC}"/>
              </a:ext>
            </a:extLst>
          </p:cNvPr>
          <p:cNvSpPr txBox="1"/>
          <p:nvPr/>
        </p:nvSpPr>
        <p:spPr>
          <a:xfrm>
            <a:off x="9068099" y="4858069"/>
            <a:ext cx="4917440" cy="954107"/>
          </a:xfrm>
          <a:prstGeom prst="rect">
            <a:avLst/>
          </a:prstGeom>
          <a:noFill/>
        </p:spPr>
        <p:txBody>
          <a:bodyPr wrap="square" rtlCol="0">
            <a:spAutoFit/>
          </a:bodyPr>
          <a:lstStyle/>
          <a:p>
            <a:r>
              <a:rPr lang="en-IN" sz="2800" b="1" dirty="0">
                <a:latin typeface="Centaur" panose="02030504050205020304" pitchFamily="18" charset="0"/>
              </a:rPr>
              <a:t>Submitted by:</a:t>
            </a:r>
          </a:p>
          <a:p>
            <a:r>
              <a:rPr lang="en-IN" sz="2800" b="1" dirty="0" err="1">
                <a:latin typeface="Centaur" panose="02030504050205020304" pitchFamily="18" charset="0"/>
              </a:rPr>
              <a:t>Jashandeep</a:t>
            </a:r>
            <a:r>
              <a:rPr lang="en-IN" sz="2800" b="1">
                <a:latin typeface="Centaur" panose="02030504050205020304" pitchFamily="18" charset="0"/>
              </a:rPr>
              <a:t> Kaur</a:t>
            </a:r>
            <a:endParaRPr lang="en-IN" sz="2800" b="1" dirty="0">
              <a:latin typeface="Centaur" panose="02030504050205020304" pitchFamily="18" charset="0"/>
            </a:endParaRPr>
          </a:p>
        </p:txBody>
      </p:sp>
    </p:spTree>
    <p:extLst>
      <p:ext uri="{BB962C8B-B14F-4D97-AF65-F5344CB8AC3E}">
        <p14:creationId xmlns:p14="http://schemas.microsoft.com/office/powerpoint/2010/main" val="20062666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7F80BA3-2FB5-C66D-57AD-15C4ACC2FCBB}"/>
              </a:ext>
            </a:extLst>
          </p:cNvPr>
          <p:cNvSpPr txBox="1"/>
          <p:nvPr/>
        </p:nvSpPr>
        <p:spPr>
          <a:xfrm>
            <a:off x="7389904" y="982176"/>
            <a:ext cx="4569014" cy="830997"/>
          </a:xfrm>
          <a:prstGeom prst="rect">
            <a:avLst/>
          </a:prstGeom>
          <a:noFill/>
        </p:spPr>
        <p:txBody>
          <a:bodyPr wrap="square" rtlCol="0">
            <a:spAutoFit/>
          </a:bodyPr>
          <a:lstStyle/>
          <a:p>
            <a:endParaRPr lang="en-US" sz="2400" b="1" i="0" dirty="0">
              <a:solidFill>
                <a:srgbClr val="002339"/>
              </a:solidFill>
              <a:effectLst/>
              <a:latin typeface="Centaur" panose="02030504050205020304" pitchFamily="18" charset="0"/>
            </a:endParaRPr>
          </a:p>
          <a:p>
            <a:pPr marL="342900" indent="-342900">
              <a:buFont typeface="Wingdings" panose="05000000000000000000" pitchFamily="2" charset="2"/>
              <a:buChar char="v"/>
            </a:pPr>
            <a:endParaRPr lang="en-US" sz="2400" b="1" i="0" dirty="0">
              <a:solidFill>
                <a:srgbClr val="374151"/>
              </a:solidFill>
              <a:effectLst/>
              <a:latin typeface="Centaur" panose="02030504050205020304" pitchFamily="18" charset="0"/>
            </a:endParaRPr>
          </a:p>
        </p:txBody>
      </p:sp>
      <p:sp>
        <p:nvSpPr>
          <p:cNvPr id="3" name="TextBox 2">
            <a:extLst>
              <a:ext uri="{FF2B5EF4-FFF2-40B4-BE49-F238E27FC236}">
                <a16:creationId xmlns:a16="http://schemas.microsoft.com/office/drawing/2014/main" id="{B304FD74-8417-EE96-F65E-23D01C2B3D2B}"/>
              </a:ext>
            </a:extLst>
          </p:cNvPr>
          <p:cNvSpPr txBox="1"/>
          <p:nvPr/>
        </p:nvSpPr>
        <p:spPr>
          <a:xfrm>
            <a:off x="3332480" y="6199334"/>
            <a:ext cx="6258560" cy="584775"/>
          </a:xfrm>
          <a:prstGeom prst="rect">
            <a:avLst/>
          </a:prstGeom>
          <a:noFill/>
        </p:spPr>
        <p:txBody>
          <a:bodyPr wrap="square" rtlCol="0">
            <a:spAutoFit/>
          </a:bodyPr>
          <a:lstStyle/>
          <a:p>
            <a:r>
              <a:rPr lang="en-IN" sz="3200" b="1" dirty="0">
                <a:latin typeface="Centaur" panose="02030504050205020304" pitchFamily="18" charset="0"/>
              </a:rPr>
              <a:t>Results of Fertilizer Recommendation</a:t>
            </a:r>
          </a:p>
        </p:txBody>
      </p:sp>
      <p:pic>
        <p:nvPicPr>
          <p:cNvPr id="5" name="Picture 4">
            <a:extLst>
              <a:ext uri="{FF2B5EF4-FFF2-40B4-BE49-F238E27FC236}">
                <a16:creationId xmlns:a16="http://schemas.microsoft.com/office/drawing/2014/main" id="{75FD19A4-F7E7-34CC-02A1-F64D3F116CDF}"/>
              </a:ext>
            </a:extLst>
          </p:cNvPr>
          <p:cNvPicPr>
            <a:picLocks noChangeAspect="1"/>
          </p:cNvPicPr>
          <p:nvPr/>
        </p:nvPicPr>
        <p:blipFill>
          <a:blip r:embed="rId2"/>
          <a:stretch>
            <a:fillRect/>
          </a:stretch>
        </p:blipFill>
        <p:spPr>
          <a:xfrm>
            <a:off x="0" y="0"/>
            <a:ext cx="12192000" cy="6131859"/>
          </a:xfrm>
          <a:prstGeom prst="rect">
            <a:avLst/>
          </a:prstGeom>
        </p:spPr>
      </p:pic>
    </p:spTree>
    <p:extLst>
      <p:ext uri="{BB962C8B-B14F-4D97-AF65-F5344CB8AC3E}">
        <p14:creationId xmlns:p14="http://schemas.microsoft.com/office/powerpoint/2010/main" val="32978462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200AB9-DC96-2D4A-B6C7-80E3FAD66E2E}"/>
              </a:ext>
            </a:extLst>
          </p:cNvPr>
          <p:cNvPicPr>
            <a:picLocks noChangeAspect="1"/>
          </p:cNvPicPr>
          <p:nvPr/>
        </p:nvPicPr>
        <p:blipFill>
          <a:blip r:embed="rId2"/>
          <a:stretch>
            <a:fillRect/>
          </a:stretch>
        </p:blipFill>
        <p:spPr>
          <a:xfrm>
            <a:off x="0" y="0"/>
            <a:ext cx="12192000" cy="1416423"/>
          </a:xfrm>
          <a:prstGeom prst="rect">
            <a:avLst/>
          </a:prstGeom>
        </p:spPr>
      </p:pic>
      <p:sp>
        <p:nvSpPr>
          <p:cNvPr id="5" name="TextBox 4">
            <a:extLst>
              <a:ext uri="{FF2B5EF4-FFF2-40B4-BE49-F238E27FC236}">
                <a16:creationId xmlns:a16="http://schemas.microsoft.com/office/drawing/2014/main" id="{905A5AEB-1BF7-B44A-83E7-E187FF66F1B3}"/>
              </a:ext>
            </a:extLst>
          </p:cNvPr>
          <p:cNvSpPr txBox="1"/>
          <p:nvPr/>
        </p:nvSpPr>
        <p:spPr>
          <a:xfrm>
            <a:off x="2823881" y="154213"/>
            <a:ext cx="7306235" cy="1107996"/>
          </a:xfrm>
          <a:prstGeom prst="rect">
            <a:avLst/>
          </a:prstGeom>
          <a:noFill/>
        </p:spPr>
        <p:txBody>
          <a:bodyPr wrap="square" rtlCol="0">
            <a:spAutoFit/>
          </a:bodyPr>
          <a:lstStyle/>
          <a:p>
            <a:r>
              <a:rPr lang="en-IN" sz="6600" b="1" u="sng" dirty="0">
                <a:latin typeface="Centaur" panose="02030504050205020304" pitchFamily="18" charset="0"/>
              </a:rPr>
              <a:t>Arrival of Solution</a:t>
            </a:r>
          </a:p>
        </p:txBody>
      </p:sp>
      <p:sp>
        <p:nvSpPr>
          <p:cNvPr id="6" name="TextBox 5">
            <a:extLst>
              <a:ext uri="{FF2B5EF4-FFF2-40B4-BE49-F238E27FC236}">
                <a16:creationId xmlns:a16="http://schemas.microsoft.com/office/drawing/2014/main" id="{C9F2D3AB-95C3-29B2-87EC-15FE5FD0C6B5}"/>
              </a:ext>
            </a:extLst>
          </p:cNvPr>
          <p:cNvSpPr txBox="1"/>
          <p:nvPr/>
        </p:nvSpPr>
        <p:spPr>
          <a:xfrm>
            <a:off x="357468" y="1968874"/>
            <a:ext cx="6680947" cy="4524315"/>
          </a:xfrm>
          <a:prstGeom prst="rect">
            <a:avLst/>
          </a:prstGeom>
          <a:noFill/>
        </p:spPr>
        <p:txBody>
          <a:bodyPr wrap="square" rtlCol="0">
            <a:spAutoFit/>
          </a:bodyPr>
          <a:lstStyle/>
          <a:p>
            <a:r>
              <a:rPr lang="en-US" sz="3200" b="1" dirty="0">
                <a:latin typeface="Centaur" panose="02030504050205020304" pitchFamily="18" charset="0"/>
              </a:rPr>
              <a:t>Although there were some challenges faced during the development of project ,like to extract useful variables ,finding the right model ,proper </a:t>
            </a:r>
            <a:r>
              <a:rPr lang="en-US" sz="3200" b="1" dirty="0">
                <a:solidFill>
                  <a:srgbClr val="FF0000"/>
                </a:solidFill>
                <a:latin typeface="Centaur" panose="02030504050205020304" pitchFamily="18" charset="0"/>
              </a:rPr>
              <a:t>deployment of sensors to extract useful features </a:t>
            </a:r>
            <a:r>
              <a:rPr lang="en-US" sz="3200" b="1" dirty="0">
                <a:latin typeface="Centaur" panose="02030504050205020304" pitchFamily="18" charset="0"/>
              </a:rPr>
              <a:t>and final deployment to make predictions but these problems were solved with careful and proper implementation and working on the project.</a:t>
            </a:r>
            <a:endParaRPr lang="en-IN" sz="3200" b="1" dirty="0">
              <a:latin typeface="Centaur" panose="02030504050205020304" pitchFamily="18" charset="0"/>
            </a:endParaRPr>
          </a:p>
        </p:txBody>
      </p:sp>
      <p:pic>
        <p:nvPicPr>
          <p:cNvPr id="7" name="Picture 6">
            <a:extLst>
              <a:ext uri="{FF2B5EF4-FFF2-40B4-BE49-F238E27FC236}">
                <a16:creationId xmlns:a16="http://schemas.microsoft.com/office/drawing/2014/main" id="{5AF19ECA-D94C-9152-9508-6B0C89AB698D}"/>
              </a:ext>
            </a:extLst>
          </p:cNvPr>
          <p:cNvPicPr>
            <a:picLocks noChangeAspect="1"/>
          </p:cNvPicPr>
          <p:nvPr/>
        </p:nvPicPr>
        <p:blipFill>
          <a:blip r:embed="rId3"/>
          <a:stretch>
            <a:fillRect/>
          </a:stretch>
        </p:blipFill>
        <p:spPr>
          <a:xfrm>
            <a:off x="7395882" y="1416422"/>
            <a:ext cx="4796118" cy="5441578"/>
          </a:xfrm>
          <a:prstGeom prst="rect">
            <a:avLst/>
          </a:prstGeom>
        </p:spPr>
      </p:pic>
    </p:spTree>
    <p:extLst>
      <p:ext uri="{BB962C8B-B14F-4D97-AF65-F5344CB8AC3E}">
        <p14:creationId xmlns:p14="http://schemas.microsoft.com/office/powerpoint/2010/main" val="280474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4B84B0-25E0-1EC1-3CE3-51DDE1CEA0B0}"/>
              </a:ext>
            </a:extLst>
          </p:cNvPr>
          <p:cNvPicPr>
            <a:picLocks noChangeAspect="1"/>
          </p:cNvPicPr>
          <p:nvPr/>
        </p:nvPicPr>
        <p:blipFill>
          <a:blip r:embed="rId2"/>
          <a:stretch>
            <a:fillRect/>
          </a:stretch>
        </p:blipFill>
        <p:spPr>
          <a:xfrm>
            <a:off x="1" y="-1"/>
            <a:ext cx="12191999" cy="1443318"/>
          </a:xfrm>
          <a:prstGeom prst="rect">
            <a:avLst/>
          </a:prstGeom>
        </p:spPr>
      </p:pic>
      <p:sp>
        <p:nvSpPr>
          <p:cNvPr id="4" name="TextBox 3">
            <a:extLst>
              <a:ext uri="{FF2B5EF4-FFF2-40B4-BE49-F238E27FC236}">
                <a16:creationId xmlns:a16="http://schemas.microsoft.com/office/drawing/2014/main" id="{EF73B76B-7253-2F8B-9925-FBC4A44BD602}"/>
              </a:ext>
            </a:extLst>
          </p:cNvPr>
          <p:cNvSpPr txBox="1"/>
          <p:nvPr/>
        </p:nvSpPr>
        <p:spPr>
          <a:xfrm>
            <a:off x="3307977" y="213826"/>
            <a:ext cx="8184777" cy="1015663"/>
          </a:xfrm>
          <a:prstGeom prst="rect">
            <a:avLst/>
          </a:prstGeom>
          <a:noFill/>
        </p:spPr>
        <p:txBody>
          <a:bodyPr wrap="square" rtlCol="0">
            <a:spAutoFit/>
          </a:bodyPr>
          <a:lstStyle/>
          <a:p>
            <a:r>
              <a:rPr lang="en-IN" sz="6000" b="1" u="sng" dirty="0">
                <a:solidFill>
                  <a:schemeClr val="bg1"/>
                </a:solidFill>
                <a:latin typeface="Centaur" panose="02030504050205020304" pitchFamily="18" charset="0"/>
              </a:rPr>
              <a:t>Technology Stack</a:t>
            </a:r>
          </a:p>
        </p:txBody>
      </p:sp>
      <p:sp>
        <p:nvSpPr>
          <p:cNvPr id="9" name="TextBox 8">
            <a:extLst>
              <a:ext uri="{FF2B5EF4-FFF2-40B4-BE49-F238E27FC236}">
                <a16:creationId xmlns:a16="http://schemas.microsoft.com/office/drawing/2014/main" id="{2FC941B2-4C37-EAA8-6005-11B8725FF2E4}"/>
              </a:ext>
            </a:extLst>
          </p:cNvPr>
          <p:cNvSpPr txBox="1"/>
          <p:nvPr/>
        </p:nvSpPr>
        <p:spPr>
          <a:xfrm>
            <a:off x="217394" y="1943100"/>
            <a:ext cx="6181166" cy="5201424"/>
          </a:xfrm>
          <a:prstGeom prst="rect">
            <a:avLst/>
          </a:prstGeom>
          <a:noFill/>
        </p:spPr>
        <p:txBody>
          <a:bodyPr wrap="square" rtlCol="0">
            <a:spAutoFit/>
          </a:bodyPr>
          <a:lstStyle/>
          <a:p>
            <a:r>
              <a:rPr lang="en-US" sz="2000" b="1" dirty="0">
                <a:solidFill>
                  <a:srgbClr val="FF0000"/>
                </a:solidFill>
                <a:latin typeface="Centaur" panose="02030504050205020304" pitchFamily="18" charset="0"/>
              </a:rPr>
              <a:t>PYTHON</a:t>
            </a:r>
            <a:r>
              <a:rPr lang="en-US" sz="2000" b="1" dirty="0">
                <a:latin typeface="Centaur" panose="02030504050205020304" pitchFamily="18" charset="0"/>
              </a:rPr>
              <a:t> : It is a powerful language which integrated well with any other software and it's simple algorithm makes it good choice for coding algorithms.</a:t>
            </a:r>
          </a:p>
          <a:p>
            <a:r>
              <a:rPr lang="en-US" sz="2000" b="1" dirty="0">
                <a:solidFill>
                  <a:srgbClr val="FF0000"/>
                </a:solidFill>
                <a:latin typeface="Centaur" panose="02030504050205020304" pitchFamily="18" charset="0"/>
              </a:rPr>
              <a:t>MACHINE LEARNING </a:t>
            </a:r>
            <a:r>
              <a:rPr lang="en-US" sz="2000" b="1" dirty="0">
                <a:latin typeface="Centaur" panose="02030504050205020304" pitchFamily="18" charset="0"/>
              </a:rPr>
              <a:t>: It uses various libraries-</a:t>
            </a:r>
          </a:p>
          <a:p>
            <a:r>
              <a:rPr lang="en-US" sz="2000" b="1" dirty="0" err="1">
                <a:latin typeface="Centaur" panose="02030504050205020304" pitchFamily="18" charset="0"/>
              </a:rPr>
              <a:t>Numpy</a:t>
            </a:r>
            <a:endParaRPr lang="en-US" sz="2000" b="1" dirty="0">
              <a:latin typeface="Centaur" panose="02030504050205020304" pitchFamily="18" charset="0"/>
            </a:endParaRPr>
          </a:p>
          <a:p>
            <a:r>
              <a:rPr lang="en-US" sz="2000" b="1" dirty="0">
                <a:latin typeface="Centaur" panose="02030504050205020304" pitchFamily="18" charset="0"/>
              </a:rPr>
              <a:t>Pandas</a:t>
            </a:r>
          </a:p>
          <a:p>
            <a:r>
              <a:rPr lang="en-US" sz="2000" b="1" dirty="0">
                <a:latin typeface="Centaur" panose="02030504050205020304" pitchFamily="18" charset="0"/>
              </a:rPr>
              <a:t>Matplotlib</a:t>
            </a:r>
          </a:p>
          <a:p>
            <a:r>
              <a:rPr lang="en-US" sz="2000" b="1" dirty="0">
                <a:latin typeface="Centaur" panose="02030504050205020304" pitchFamily="18" charset="0"/>
              </a:rPr>
              <a:t>Scikit learn</a:t>
            </a:r>
          </a:p>
          <a:p>
            <a:r>
              <a:rPr lang="en-US" sz="2000" b="1" dirty="0">
                <a:solidFill>
                  <a:srgbClr val="FF0000"/>
                </a:solidFill>
                <a:latin typeface="Centaur" panose="02030504050205020304" pitchFamily="18" charset="0"/>
              </a:rPr>
              <a:t>SCIKIT LEARN </a:t>
            </a:r>
            <a:r>
              <a:rPr lang="en-US" sz="2000" b="1" dirty="0">
                <a:latin typeface="Centaur" panose="02030504050205020304" pitchFamily="18" charset="0"/>
              </a:rPr>
              <a:t>: It is an open source data analysis library .It provides various algorithms-</a:t>
            </a:r>
          </a:p>
          <a:p>
            <a:r>
              <a:rPr lang="en-US" sz="2000" b="1" dirty="0">
                <a:latin typeface="Centaur" panose="02030504050205020304" pitchFamily="18" charset="0"/>
              </a:rPr>
              <a:t>1- Classification (Identifying and categorizing data into groups )  * Logistic regression</a:t>
            </a:r>
          </a:p>
          <a:p>
            <a:r>
              <a:rPr lang="en-US" sz="2000" b="1" dirty="0">
                <a:latin typeface="Centaur" panose="02030504050205020304" pitchFamily="18" charset="0"/>
              </a:rPr>
              <a:t>2- Regression ( Used for continuous output) * Linear regression 3- Clustering (Grouping of similar data into groups) * K means</a:t>
            </a:r>
          </a:p>
          <a:p>
            <a:endParaRPr lang="en-US" sz="2400" b="1" dirty="0">
              <a:latin typeface="Centaur" panose="02030504050205020304" pitchFamily="18" charset="0"/>
            </a:endParaRPr>
          </a:p>
          <a:p>
            <a:endParaRPr lang="en-US" sz="2400" b="1" dirty="0">
              <a:latin typeface="Centaur" panose="02030504050205020304" pitchFamily="18" charset="0"/>
            </a:endParaRPr>
          </a:p>
        </p:txBody>
      </p:sp>
      <p:pic>
        <p:nvPicPr>
          <p:cNvPr id="5" name="Picture 4">
            <a:extLst>
              <a:ext uri="{FF2B5EF4-FFF2-40B4-BE49-F238E27FC236}">
                <a16:creationId xmlns:a16="http://schemas.microsoft.com/office/drawing/2014/main" id="{F9B3ECBB-B05E-7EA2-4129-C94FF536EE20}"/>
              </a:ext>
            </a:extLst>
          </p:cNvPr>
          <p:cNvPicPr>
            <a:picLocks noChangeAspect="1"/>
          </p:cNvPicPr>
          <p:nvPr/>
        </p:nvPicPr>
        <p:blipFill>
          <a:blip r:embed="rId3"/>
          <a:stretch>
            <a:fillRect/>
          </a:stretch>
        </p:blipFill>
        <p:spPr>
          <a:xfrm>
            <a:off x="6732493" y="1943100"/>
            <a:ext cx="5317471" cy="5318312"/>
          </a:xfrm>
          <a:prstGeom prst="rect">
            <a:avLst/>
          </a:prstGeom>
        </p:spPr>
      </p:pic>
    </p:spTree>
    <p:extLst>
      <p:ext uri="{BB962C8B-B14F-4D97-AF65-F5344CB8AC3E}">
        <p14:creationId xmlns:p14="http://schemas.microsoft.com/office/powerpoint/2010/main" val="3259099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53F344-35A5-A817-2B71-7D5C149DFBD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61351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A905048-8BAB-03B8-482F-094A224B02D4}"/>
              </a:ext>
            </a:extLst>
          </p:cNvPr>
          <p:cNvPicPr>
            <a:picLocks noChangeAspect="1"/>
          </p:cNvPicPr>
          <p:nvPr/>
        </p:nvPicPr>
        <p:blipFill>
          <a:blip r:embed="rId2"/>
          <a:stretch>
            <a:fillRect/>
          </a:stretch>
        </p:blipFill>
        <p:spPr>
          <a:xfrm>
            <a:off x="-21852" y="0"/>
            <a:ext cx="12213851" cy="1389529"/>
          </a:xfrm>
          <a:prstGeom prst="rect">
            <a:avLst/>
          </a:prstGeom>
        </p:spPr>
      </p:pic>
      <p:sp>
        <p:nvSpPr>
          <p:cNvPr id="8" name="TextBox 7">
            <a:extLst>
              <a:ext uri="{FF2B5EF4-FFF2-40B4-BE49-F238E27FC236}">
                <a16:creationId xmlns:a16="http://schemas.microsoft.com/office/drawing/2014/main" id="{B5A3B33F-4E25-8A15-54D1-E14CDE742B3D}"/>
              </a:ext>
            </a:extLst>
          </p:cNvPr>
          <p:cNvSpPr txBox="1"/>
          <p:nvPr/>
        </p:nvSpPr>
        <p:spPr>
          <a:xfrm>
            <a:off x="4186516" y="78012"/>
            <a:ext cx="6875931" cy="1107996"/>
          </a:xfrm>
          <a:prstGeom prst="rect">
            <a:avLst/>
          </a:prstGeom>
          <a:noFill/>
        </p:spPr>
        <p:txBody>
          <a:bodyPr wrap="square" rtlCol="0">
            <a:spAutoFit/>
          </a:bodyPr>
          <a:lstStyle/>
          <a:p>
            <a:r>
              <a:rPr lang="en-IN" sz="6600" b="1" u="sng" dirty="0">
                <a:solidFill>
                  <a:schemeClr val="bg1"/>
                </a:solidFill>
                <a:latin typeface="Centaur" panose="02030504050205020304" pitchFamily="18" charset="0"/>
              </a:rPr>
              <a:t>Context</a:t>
            </a:r>
          </a:p>
        </p:txBody>
      </p:sp>
      <p:sp>
        <p:nvSpPr>
          <p:cNvPr id="9" name="TextBox 8">
            <a:extLst>
              <a:ext uri="{FF2B5EF4-FFF2-40B4-BE49-F238E27FC236}">
                <a16:creationId xmlns:a16="http://schemas.microsoft.com/office/drawing/2014/main" id="{68CC9DCC-9412-DB90-CC54-E208AA6DD26F}"/>
              </a:ext>
            </a:extLst>
          </p:cNvPr>
          <p:cNvSpPr txBox="1"/>
          <p:nvPr/>
        </p:nvSpPr>
        <p:spPr>
          <a:xfrm>
            <a:off x="-1" y="1517009"/>
            <a:ext cx="7635711" cy="4893647"/>
          </a:xfrm>
          <a:prstGeom prst="rect">
            <a:avLst/>
          </a:prstGeom>
          <a:noFill/>
        </p:spPr>
        <p:txBody>
          <a:bodyPr wrap="square" rtlCol="0">
            <a:spAutoFit/>
          </a:bodyPr>
          <a:lstStyle/>
          <a:p>
            <a:pPr marL="342900" indent="-342900" algn="l" fontAlgn="base">
              <a:buFont typeface="Wingdings" panose="05000000000000000000" pitchFamily="2" charset="2"/>
              <a:buChar char="v"/>
            </a:pPr>
            <a:r>
              <a:rPr lang="en-US" sz="2400" b="1" dirty="0">
                <a:latin typeface="Centaur" panose="02030504050205020304" pitchFamily="18" charset="0"/>
              </a:rPr>
              <a:t>The basic goals of sustainable agriculture are environmental health, economic profitability, and social and economic equity (sometimes referred to as the “</a:t>
            </a:r>
            <a:r>
              <a:rPr lang="en-US" sz="2400" b="1" dirty="0">
                <a:solidFill>
                  <a:srgbClr val="FF0000"/>
                </a:solidFill>
                <a:latin typeface="Centaur" panose="02030504050205020304" pitchFamily="18" charset="0"/>
              </a:rPr>
              <a:t>three legs</a:t>
            </a:r>
            <a:r>
              <a:rPr lang="en-US" sz="2400" b="1" dirty="0">
                <a:latin typeface="Centaur" panose="02030504050205020304" pitchFamily="18" charset="0"/>
              </a:rPr>
              <a:t>” of the sustainability stool)</a:t>
            </a:r>
          </a:p>
          <a:p>
            <a:pPr marL="342900" indent="-342900" algn="l" fontAlgn="base">
              <a:buFont typeface="Wingdings" panose="05000000000000000000" pitchFamily="2" charset="2"/>
              <a:buChar char="v"/>
            </a:pPr>
            <a:endParaRPr lang="en-US" sz="2400" b="1" dirty="0">
              <a:latin typeface="Centaur" panose="02030504050205020304" pitchFamily="18" charset="0"/>
            </a:endParaRPr>
          </a:p>
          <a:p>
            <a:pPr marL="342900" indent="-342900" algn="l" fontAlgn="base">
              <a:buFont typeface="Wingdings" panose="05000000000000000000" pitchFamily="2" charset="2"/>
              <a:buChar char="v"/>
            </a:pPr>
            <a:r>
              <a:rPr lang="en-US" sz="2400" b="1" dirty="0">
                <a:latin typeface="Centaur" panose="02030504050205020304" pitchFamily="18" charset="0"/>
              </a:rPr>
              <a:t>Sustainable agricultural practices are intended to expand the Earth’s natural resource base and maintain and </a:t>
            </a:r>
            <a:r>
              <a:rPr lang="en-US" sz="2400" b="1" dirty="0">
                <a:solidFill>
                  <a:srgbClr val="FF0000"/>
                </a:solidFill>
                <a:latin typeface="Centaur" panose="02030504050205020304" pitchFamily="18" charset="0"/>
              </a:rPr>
              <a:t>improve soil fertility</a:t>
            </a:r>
            <a:r>
              <a:rPr lang="en-US" sz="2400" b="1" dirty="0">
                <a:latin typeface="Centaur" panose="02030504050205020304" pitchFamily="18" charset="0"/>
              </a:rPr>
              <a:t>. By adopting sustainable practices, farmers will reduce their reliance on nonrenewable energy, reduce chemical use and save scarce resources.</a:t>
            </a:r>
          </a:p>
          <a:p>
            <a:pPr marL="342900" indent="-342900" algn="l" fontAlgn="base">
              <a:buFont typeface="Wingdings" panose="05000000000000000000" pitchFamily="2" charset="2"/>
              <a:buChar char="v"/>
            </a:pPr>
            <a:endParaRPr lang="en-US" sz="2400" b="1" dirty="0">
              <a:latin typeface="Centaur" panose="02030504050205020304" pitchFamily="18" charset="0"/>
            </a:endParaRPr>
          </a:p>
          <a:p>
            <a:pPr marL="342900" indent="-342900" algn="l" fontAlgn="base">
              <a:buFont typeface="Wingdings" panose="05000000000000000000" pitchFamily="2" charset="2"/>
              <a:buChar char="v"/>
            </a:pPr>
            <a:r>
              <a:rPr lang="en-US" sz="2400" b="1" dirty="0">
                <a:latin typeface="Centaur" panose="02030504050205020304" pitchFamily="18" charset="0"/>
              </a:rPr>
              <a:t>We are providing solutions in this project which will help a </a:t>
            </a:r>
            <a:r>
              <a:rPr lang="en-US" sz="2400" b="1" dirty="0" err="1">
                <a:solidFill>
                  <a:srgbClr val="FF0000"/>
                </a:solidFill>
                <a:latin typeface="Centaur" panose="02030504050205020304" pitchFamily="18" charset="0"/>
              </a:rPr>
              <a:t>Iot</a:t>
            </a:r>
            <a:r>
              <a:rPr lang="en-US" sz="2400" b="1" dirty="0">
                <a:latin typeface="Centaur" panose="02030504050205020304" pitchFamily="18" charset="0"/>
              </a:rPr>
              <a:t> in achieving agriculture sustainability</a:t>
            </a:r>
            <a:endParaRPr lang="en-IN" sz="2400" b="1" dirty="0">
              <a:latin typeface="Centaur" panose="02030504050205020304" pitchFamily="18" charset="0"/>
            </a:endParaRPr>
          </a:p>
        </p:txBody>
      </p:sp>
      <p:pic>
        <p:nvPicPr>
          <p:cNvPr id="3" name="Picture 2">
            <a:extLst>
              <a:ext uri="{FF2B5EF4-FFF2-40B4-BE49-F238E27FC236}">
                <a16:creationId xmlns:a16="http://schemas.microsoft.com/office/drawing/2014/main" id="{9F44BF16-A676-01E2-286C-247A848885BC}"/>
              </a:ext>
            </a:extLst>
          </p:cNvPr>
          <p:cNvPicPr>
            <a:picLocks noChangeAspect="1"/>
          </p:cNvPicPr>
          <p:nvPr/>
        </p:nvPicPr>
        <p:blipFill>
          <a:blip r:embed="rId3"/>
          <a:stretch>
            <a:fillRect/>
          </a:stretch>
        </p:blipFill>
        <p:spPr>
          <a:xfrm>
            <a:off x="7522589" y="2543535"/>
            <a:ext cx="4536059" cy="3209925"/>
          </a:xfrm>
          <a:prstGeom prst="rect">
            <a:avLst/>
          </a:prstGeom>
        </p:spPr>
      </p:pic>
    </p:spTree>
    <p:extLst>
      <p:ext uri="{BB962C8B-B14F-4D97-AF65-F5344CB8AC3E}">
        <p14:creationId xmlns:p14="http://schemas.microsoft.com/office/powerpoint/2010/main" val="20838716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4DD380-C3C5-5E59-ACE7-479C256CBEC7}"/>
              </a:ext>
            </a:extLst>
          </p:cNvPr>
          <p:cNvPicPr>
            <a:picLocks noChangeAspect="1"/>
          </p:cNvPicPr>
          <p:nvPr/>
        </p:nvPicPr>
        <p:blipFill>
          <a:blip r:embed="rId2"/>
          <a:stretch>
            <a:fillRect/>
          </a:stretch>
        </p:blipFill>
        <p:spPr>
          <a:xfrm>
            <a:off x="0" y="0"/>
            <a:ext cx="12192000" cy="1344987"/>
          </a:xfrm>
          <a:prstGeom prst="rect">
            <a:avLst/>
          </a:prstGeom>
        </p:spPr>
      </p:pic>
      <p:sp>
        <p:nvSpPr>
          <p:cNvPr id="4" name="TextBox 3">
            <a:extLst>
              <a:ext uri="{FF2B5EF4-FFF2-40B4-BE49-F238E27FC236}">
                <a16:creationId xmlns:a16="http://schemas.microsoft.com/office/drawing/2014/main" id="{41C94E93-C519-7169-C231-329DA448514B}"/>
              </a:ext>
            </a:extLst>
          </p:cNvPr>
          <p:cNvSpPr txBox="1"/>
          <p:nvPr/>
        </p:nvSpPr>
        <p:spPr>
          <a:xfrm>
            <a:off x="3272119" y="164661"/>
            <a:ext cx="7351059" cy="1015663"/>
          </a:xfrm>
          <a:prstGeom prst="rect">
            <a:avLst/>
          </a:prstGeom>
          <a:noFill/>
        </p:spPr>
        <p:txBody>
          <a:bodyPr wrap="square" rtlCol="0">
            <a:spAutoFit/>
          </a:bodyPr>
          <a:lstStyle/>
          <a:p>
            <a:r>
              <a:rPr lang="en-IN" sz="6000" b="1" u="sng" dirty="0">
                <a:latin typeface="Centaur" panose="02030504050205020304" pitchFamily="18" charset="0"/>
              </a:rPr>
              <a:t>Business Relevance</a:t>
            </a:r>
          </a:p>
        </p:txBody>
      </p:sp>
      <p:sp>
        <p:nvSpPr>
          <p:cNvPr id="5" name="TextBox 4">
            <a:extLst>
              <a:ext uri="{FF2B5EF4-FFF2-40B4-BE49-F238E27FC236}">
                <a16:creationId xmlns:a16="http://schemas.microsoft.com/office/drawing/2014/main" id="{E4AE6573-B603-F51B-CA73-C4D1315B1A26}"/>
              </a:ext>
            </a:extLst>
          </p:cNvPr>
          <p:cNvSpPr txBox="1"/>
          <p:nvPr/>
        </p:nvSpPr>
        <p:spPr>
          <a:xfrm>
            <a:off x="0" y="1802369"/>
            <a:ext cx="7243482" cy="830997"/>
          </a:xfrm>
          <a:prstGeom prst="rect">
            <a:avLst/>
          </a:prstGeom>
          <a:noFill/>
        </p:spPr>
        <p:txBody>
          <a:bodyPr wrap="square" rtlCol="0">
            <a:spAutoFit/>
          </a:bodyPr>
          <a:lstStyle/>
          <a:p>
            <a:br>
              <a:rPr lang="en-US" sz="2400" dirty="0">
                <a:effectLst/>
              </a:rPr>
            </a:br>
            <a:endParaRPr lang="en-IN" sz="2400" dirty="0"/>
          </a:p>
        </p:txBody>
      </p:sp>
      <p:pic>
        <p:nvPicPr>
          <p:cNvPr id="6" name="Picture 5">
            <a:extLst>
              <a:ext uri="{FF2B5EF4-FFF2-40B4-BE49-F238E27FC236}">
                <a16:creationId xmlns:a16="http://schemas.microsoft.com/office/drawing/2014/main" id="{1E62AD4B-BA2A-F49C-1712-0AD0DA17A0F8}"/>
              </a:ext>
            </a:extLst>
          </p:cNvPr>
          <p:cNvPicPr>
            <a:picLocks noChangeAspect="1"/>
          </p:cNvPicPr>
          <p:nvPr/>
        </p:nvPicPr>
        <p:blipFill>
          <a:blip r:embed="rId3"/>
          <a:stretch>
            <a:fillRect/>
          </a:stretch>
        </p:blipFill>
        <p:spPr>
          <a:xfrm>
            <a:off x="6806152" y="1802369"/>
            <a:ext cx="5175405" cy="4657748"/>
          </a:xfrm>
          <a:prstGeom prst="rect">
            <a:avLst/>
          </a:prstGeom>
        </p:spPr>
      </p:pic>
      <p:sp>
        <p:nvSpPr>
          <p:cNvPr id="7" name="TextBox 6">
            <a:extLst>
              <a:ext uri="{FF2B5EF4-FFF2-40B4-BE49-F238E27FC236}">
                <a16:creationId xmlns:a16="http://schemas.microsoft.com/office/drawing/2014/main" id="{0DAEF992-5A7C-5C5B-8C54-8BAAEC14671F}"/>
              </a:ext>
            </a:extLst>
          </p:cNvPr>
          <p:cNvSpPr txBox="1"/>
          <p:nvPr/>
        </p:nvSpPr>
        <p:spPr>
          <a:xfrm>
            <a:off x="110394" y="1676581"/>
            <a:ext cx="6837254" cy="5016758"/>
          </a:xfrm>
          <a:prstGeom prst="rect">
            <a:avLst/>
          </a:prstGeom>
          <a:noFill/>
        </p:spPr>
        <p:txBody>
          <a:bodyPr wrap="square" rtlCol="0">
            <a:spAutoFit/>
          </a:bodyPr>
          <a:lstStyle/>
          <a:p>
            <a:pPr marL="342900" indent="-342900">
              <a:buFont typeface="Wingdings" panose="05000000000000000000" pitchFamily="2" charset="2"/>
              <a:buChar char="Ø"/>
            </a:pPr>
            <a:r>
              <a:rPr lang="en-US" sz="2000" b="1" dirty="0">
                <a:latin typeface="Centaur" panose="02030504050205020304" pitchFamily="18" charset="0"/>
              </a:rPr>
              <a:t>As 20% of whole </a:t>
            </a:r>
            <a:r>
              <a:rPr lang="en-US" sz="2000" b="1" dirty="0">
                <a:solidFill>
                  <a:srgbClr val="FF0000"/>
                </a:solidFill>
                <a:latin typeface="Centaur" panose="02030504050205020304" pitchFamily="18" charset="0"/>
              </a:rPr>
              <a:t>GDP</a:t>
            </a:r>
            <a:r>
              <a:rPr lang="en-US" sz="2000" b="1" dirty="0">
                <a:latin typeface="Centaur" panose="02030504050205020304" pitchFamily="18" charset="0"/>
              </a:rPr>
              <a:t> is contributed by agriculture in India. This is the most important business sector in the country. Agriculture is the </a:t>
            </a:r>
            <a:r>
              <a:rPr lang="en-US" sz="2000" b="1" dirty="0">
                <a:solidFill>
                  <a:srgbClr val="FF0000"/>
                </a:solidFill>
                <a:latin typeface="Centaur" panose="02030504050205020304" pitchFamily="18" charset="0"/>
              </a:rPr>
              <a:t>backbone of every economy</a:t>
            </a:r>
            <a:r>
              <a:rPr lang="en-US" sz="2000" b="1" dirty="0">
                <a:latin typeface="Centaur" panose="02030504050205020304" pitchFamily="18" charset="0"/>
              </a:rPr>
              <a:t>. The success of any country's economy depends on the agricultural sector, which makes up just over 80% of all the labor force employed in the world.</a:t>
            </a:r>
          </a:p>
          <a:p>
            <a:pPr marL="342900" indent="-342900">
              <a:buFont typeface="Wingdings" panose="05000000000000000000" pitchFamily="2" charset="2"/>
              <a:buChar char="Ø"/>
            </a:pPr>
            <a:r>
              <a:rPr lang="en-US" sz="2000" b="1" dirty="0">
                <a:latin typeface="Centaur" panose="02030504050205020304" pitchFamily="18" charset="0"/>
              </a:rPr>
              <a:t>Smart agriculture refers to the use of advanced technologies and data analytics in farming practices to increase productivity, reduce the production cost and improve sustainability. </a:t>
            </a:r>
          </a:p>
          <a:p>
            <a:pPr marL="342900" indent="-342900">
              <a:buFont typeface="Wingdings" panose="05000000000000000000" pitchFamily="2" charset="2"/>
              <a:buChar char="Ø"/>
            </a:pPr>
            <a:r>
              <a:rPr lang="en-US" sz="2000" b="1" dirty="0">
                <a:latin typeface="Centaur" panose="02030504050205020304" pitchFamily="18" charset="0"/>
              </a:rPr>
              <a:t>The </a:t>
            </a:r>
            <a:r>
              <a:rPr lang="en-US" sz="2000" b="1" dirty="0">
                <a:solidFill>
                  <a:srgbClr val="FF0000"/>
                </a:solidFill>
                <a:latin typeface="Centaur" panose="02030504050205020304" pitchFamily="18" charset="0"/>
              </a:rPr>
              <a:t>business relevance</a:t>
            </a:r>
            <a:r>
              <a:rPr lang="en-US" sz="2000" b="1" dirty="0">
                <a:latin typeface="Centaur" panose="02030504050205020304" pitchFamily="18" charset="0"/>
              </a:rPr>
              <a:t> of smart agriculture is significant and offers various benefits for farmers, agribusinesses, and the agricultural industry as a whole:-</a:t>
            </a:r>
          </a:p>
          <a:p>
            <a:r>
              <a:rPr lang="en-US" sz="2000" b="1" dirty="0">
                <a:latin typeface="Centaur" panose="02030504050205020304" pitchFamily="18" charset="0"/>
              </a:rPr>
              <a:t>      Increased productivity </a:t>
            </a:r>
          </a:p>
          <a:p>
            <a:r>
              <a:rPr lang="en-US" sz="2000" b="1" dirty="0">
                <a:latin typeface="Centaur" panose="02030504050205020304" pitchFamily="18" charset="0"/>
              </a:rPr>
              <a:t>      Resource optimization </a:t>
            </a:r>
          </a:p>
          <a:p>
            <a:r>
              <a:rPr lang="en-US" sz="2000" b="1" dirty="0">
                <a:latin typeface="Centaur" panose="02030504050205020304" pitchFamily="18" charset="0"/>
              </a:rPr>
              <a:t>      Cost savings </a:t>
            </a:r>
          </a:p>
          <a:p>
            <a:r>
              <a:rPr lang="en-US" sz="2000" b="1" dirty="0">
                <a:latin typeface="Centaur" panose="02030504050205020304" pitchFamily="18" charset="0"/>
              </a:rPr>
              <a:t>      Enhanced decision-making  </a:t>
            </a:r>
          </a:p>
          <a:p>
            <a:r>
              <a:rPr lang="en-US" sz="2000" b="1" dirty="0">
                <a:latin typeface="Centaur" panose="02030504050205020304" pitchFamily="18" charset="0"/>
              </a:rPr>
              <a:t>      Traceability and quality assurance</a:t>
            </a:r>
            <a:endParaRPr lang="en-IN" sz="2000" b="1" dirty="0">
              <a:latin typeface="Centaur" panose="02030504050205020304" pitchFamily="18" charset="0"/>
            </a:endParaRPr>
          </a:p>
        </p:txBody>
      </p:sp>
    </p:spTree>
    <p:extLst>
      <p:ext uri="{BB962C8B-B14F-4D97-AF65-F5344CB8AC3E}">
        <p14:creationId xmlns:p14="http://schemas.microsoft.com/office/powerpoint/2010/main" val="466934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003CF2-12E4-2E65-0D8B-9790FCED55E9}"/>
              </a:ext>
            </a:extLst>
          </p:cNvPr>
          <p:cNvPicPr>
            <a:picLocks noChangeAspect="1"/>
          </p:cNvPicPr>
          <p:nvPr/>
        </p:nvPicPr>
        <p:blipFill>
          <a:blip r:embed="rId2"/>
          <a:stretch>
            <a:fillRect/>
          </a:stretch>
        </p:blipFill>
        <p:spPr>
          <a:xfrm>
            <a:off x="0" y="0"/>
            <a:ext cx="12192000" cy="1444752"/>
          </a:xfrm>
          <a:prstGeom prst="rect">
            <a:avLst/>
          </a:prstGeom>
        </p:spPr>
      </p:pic>
      <p:sp>
        <p:nvSpPr>
          <p:cNvPr id="3" name="TextBox 2">
            <a:extLst>
              <a:ext uri="{FF2B5EF4-FFF2-40B4-BE49-F238E27FC236}">
                <a16:creationId xmlns:a16="http://schemas.microsoft.com/office/drawing/2014/main" id="{34D94E4C-E94D-C16C-1D5D-5BD2D360650E}"/>
              </a:ext>
            </a:extLst>
          </p:cNvPr>
          <p:cNvSpPr txBox="1"/>
          <p:nvPr/>
        </p:nvSpPr>
        <p:spPr>
          <a:xfrm>
            <a:off x="3582186" y="150830"/>
            <a:ext cx="6325385" cy="1384995"/>
          </a:xfrm>
          <a:prstGeom prst="rect">
            <a:avLst/>
          </a:prstGeom>
          <a:noFill/>
        </p:spPr>
        <p:txBody>
          <a:bodyPr wrap="square" rtlCol="0">
            <a:spAutoFit/>
          </a:bodyPr>
          <a:lstStyle/>
          <a:p>
            <a:r>
              <a:rPr lang="en-IN" sz="6600" b="1" u="sng" dirty="0">
                <a:solidFill>
                  <a:schemeClr val="bg1"/>
                </a:solidFill>
                <a:latin typeface="Centaur" panose="02030504050205020304" pitchFamily="18" charset="0"/>
              </a:rPr>
              <a:t>Business Solution</a:t>
            </a:r>
          </a:p>
          <a:p>
            <a:endParaRPr lang="en-IN" dirty="0"/>
          </a:p>
        </p:txBody>
      </p:sp>
      <p:sp>
        <p:nvSpPr>
          <p:cNvPr id="4" name="TextBox 3">
            <a:extLst>
              <a:ext uri="{FF2B5EF4-FFF2-40B4-BE49-F238E27FC236}">
                <a16:creationId xmlns:a16="http://schemas.microsoft.com/office/drawing/2014/main" id="{556EFCC6-2CB6-477B-B769-2A5F5AC7716F}"/>
              </a:ext>
            </a:extLst>
          </p:cNvPr>
          <p:cNvSpPr txBox="1"/>
          <p:nvPr/>
        </p:nvSpPr>
        <p:spPr>
          <a:xfrm>
            <a:off x="462837" y="1686655"/>
            <a:ext cx="11415860" cy="4893647"/>
          </a:xfrm>
          <a:prstGeom prst="rect">
            <a:avLst/>
          </a:prstGeom>
          <a:noFill/>
        </p:spPr>
        <p:txBody>
          <a:bodyPr wrap="square" rtlCol="0">
            <a:spAutoFit/>
          </a:bodyPr>
          <a:lstStyle/>
          <a:p>
            <a:pPr marL="285750" indent="-285750">
              <a:buFont typeface="Wingdings" panose="05000000000000000000" pitchFamily="2" charset="2"/>
              <a:buChar char="q"/>
            </a:pPr>
            <a:r>
              <a:rPr lang="en-US" sz="2400" b="1" dirty="0">
                <a:latin typeface="Centaur" panose="02030504050205020304" pitchFamily="18" charset="0"/>
              </a:rPr>
              <a:t>PROBLEM 1 </a:t>
            </a:r>
          </a:p>
          <a:p>
            <a:r>
              <a:rPr lang="en-US" sz="2000" b="1" dirty="0">
                <a:latin typeface="Centaur" panose="02030504050205020304" pitchFamily="18" charset="0"/>
              </a:rPr>
              <a:t>Farmers face a major challenge in context of selecting best crops to sow for their fields according to their various land conditions.</a:t>
            </a:r>
          </a:p>
          <a:p>
            <a:r>
              <a:rPr lang="en-US" sz="2000" b="1" dirty="0">
                <a:latin typeface="Centaur" panose="02030504050205020304" pitchFamily="18" charset="0"/>
              </a:rPr>
              <a:t>Solution -Here </a:t>
            </a:r>
            <a:r>
              <a:rPr lang="en-US" sz="2000" b="1" dirty="0">
                <a:solidFill>
                  <a:srgbClr val="FF0000"/>
                </a:solidFill>
                <a:latin typeface="Centaur" panose="02030504050205020304" pitchFamily="18" charset="0"/>
              </a:rPr>
              <a:t>'Crop Recommendation system ' </a:t>
            </a:r>
            <a:r>
              <a:rPr lang="en-US" sz="2000" b="1" dirty="0">
                <a:latin typeface="Centaur" panose="02030504050205020304" pitchFamily="18" charset="0"/>
              </a:rPr>
              <a:t>detect various conditions like moisture, temperature, humidity </a:t>
            </a:r>
            <a:r>
              <a:rPr lang="en-US" sz="2000" b="1" dirty="0" err="1">
                <a:latin typeface="Centaur" panose="02030504050205020304" pitchFamily="18" charset="0"/>
              </a:rPr>
              <a:t>etc</a:t>
            </a:r>
            <a:r>
              <a:rPr lang="en-US" sz="2000" b="1" dirty="0">
                <a:latin typeface="Centaur" panose="02030504050205020304" pitchFamily="18" charset="0"/>
              </a:rPr>
              <a:t> and provide a list of options of crops that can be sown in particular field.</a:t>
            </a:r>
          </a:p>
          <a:p>
            <a:pPr marL="342900" indent="-342900">
              <a:buFont typeface="Wingdings" panose="05000000000000000000" pitchFamily="2" charset="2"/>
              <a:buChar char="q"/>
            </a:pPr>
            <a:r>
              <a:rPr lang="en-US" sz="2400" b="1" dirty="0">
                <a:latin typeface="Centaur" panose="02030504050205020304" pitchFamily="18" charset="0"/>
              </a:rPr>
              <a:t>PROBLEM 2</a:t>
            </a:r>
          </a:p>
          <a:p>
            <a:r>
              <a:rPr lang="en-US" sz="2000" b="1" dirty="0">
                <a:latin typeface="Centaur" panose="02030504050205020304" pitchFamily="18" charset="0"/>
              </a:rPr>
              <a:t>Excessive use of chemicals and pesticides also pose a major problem as  it can damage the crops and can diminish nutrients inside.</a:t>
            </a:r>
          </a:p>
          <a:p>
            <a:r>
              <a:rPr lang="en-US" sz="2000" b="1" dirty="0">
                <a:latin typeface="Centaur" panose="02030504050205020304" pitchFamily="18" charset="0"/>
              </a:rPr>
              <a:t>Solution - </a:t>
            </a:r>
            <a:r>
              <a:rPr lang="en-US" sz="2000" b="1" dirty="0">
                <a:solidFill>
                  <a:srgbClr val="FF0000"/>
                </a:solidFill>
                <a:latin typeface="Centaur" panose="02030504050205020304" pitchFamily="18" charset="0"/>
              </a:rPr>
              <a:t>'Fertilizer Recommendation System' </a:t>
            </a:r>
            <a:r>
              <a:rPr lang="en-US" sz="2000" b="1" dirty="0">
                <a:latin typeface="Centaur" panose="02030504050205020304" pitchFamily="18" charset="0"/>
              </a:rPr>
              <a:t>acts as a solution as it suggest the best fertilizer required for the crop according to its requirements such that it increases the crop yield.</a:t>
            </a:r>
          </a:p>
          <a:p>
            <a:pPr marL="342900" indent="-342900">
              <a:buFont typeface="Wingdings" panose="05000000000000000000" pitchFamily="2" charset="2"/>
              <a:buChar char="q"/>
            </a:pPr>
            <a:r>
              <a:rPr lang="en-US" sz="2400" b="1" dirty="0">
                <a:latin typeface="Centaur" panose="02030504050205020304" pitchFamily="18" charset="0"/>
              </a:rPr>
              <a:t>PROBLEM 3</a:t>
            </a:r>
          </a:p>
          <a:p>
            <a:r>
              <a:rPr lang="en-US" sz="2000" b="1" dirty="0">
                <a:latin typeface="Centaur" panose="02030504050205020304" pitchFamily="18" charset="0"/>
              </a:rPr>
              <a:t>Different crops require different levels of irrigation and mostly farmers fail to understand the exact need of irrigation for their crops effecting the crop production.</a:t>
            </a:r>
          </a:p>
          <a:p>
            <a:r>
              <a:rPr lang="en-US" sz="2000" b="1" dirty="0">
                <a:latin typeface="Centaur" panose="02030504050205020304" pitchFamily="18" charset="0"/>
              </a:rPr>
              <a:t>Solution –</a:t>
            </a:r>
            <a:r>
              <a:rPr lang="en-US" sz="2000" b="1" dirty="0">
                <a:solidFill>
                  <a:srgbClr val="FF0000"/>
                </a:solidFill>
                <a:latin typeface="Centaur" panose="02030504050205020304" pitchFamily="18" charset="0"/>
              </a:rPr>
              <a:t>’Irrigation Scheduling’</a:t>
            </a:r>
            <a:r>
              <a:rPr lang="en-US" sz="2000" b="1" dirty="0">
                <a:latin typeface="Centaur" panose="02030504050205020304" pitchFamily="18" charset="0"/>
              </a:rPr>
              <a:t> can help by </a:t>
            </a:r>
            <a:r>
              <a:rPr lang="en-US" sz="2000" b="1" dirty="0">
                <a:solidFill>
                  <a:srgbClr val="FF0000"/>
                </a:solidFill>
                <a:latin typeface="Centaur" panose="02030504050205020304" pitchFamily="18" charset="0"/>
              </a:rPr>
              <a:t>detecting the moisture</a:t>
            </a:r>
            <a:r>
              <a:rPr lang="en-US" sz="2000" b="1" dirty="0">
                <a:latin typeface="Centaur" panose="02030504050205020304" pitchFamily="18" charset="0"/>
              </a:rPr>
              <a:t> already present  in the soil and </a:t>
            </a:r>
            <a:r>
              <a:rPr lang="en-US" sz="2000" b="1" dirty="0">
                <a:solidFill>
                  <a:srgbClr val="FF0000"/>
                </a:solidFill>
                <a:latin typeface="Centaur" panose="02030504050205020304" pitchFamily="18" charset="0"/>
              </a:rPr>
              <a:t>weather conditions </a:t>
            </a:r>
            <a:r>
              <a:rPr lang="en-US" sz="2000" b="1" dirty="0">
                <a:latin typeface="Centaur" panose="02030504050205020304" pitchFamily="18" charset="0"/>
              </a:rPr>
              <a:t>which predict amount of rainfall crop may receive. Thus, it can accordingly suggest the best practices for the irrigation.</a:t>
            </a:r>
            <a:endParaRPr lang="en-IN" sz="2000" b="1" dirty="0">
              <a:latin typeface="Centaur" panose="02030504050205020304" pitchFamily="18" charset="0"/>
            </a:endParaRPr>
          </a:p>
        </p:txBody>
      </p:sp>
    </p:spTree>
    <p:extLst>
      <p:ext uri="{BB962C8B-B14F-4D97-AF65-F5344CB8AC3E}">
        <p14:creationId xmlns:p14="http://schemas.microsoft.com/office/powerpoint/2010/main" val="2031100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A1C2B04-2BA9-0FA4-0F90-5D917111AC5C}"/>
              </a:ext>
            </a:extLst>
          </p:cNvPr>
          <p:cNvPicPr>
            <a:picLocks noChangeAspect="1"/>
          </p:cNvPicPr>
          <p:nvPr/>
        </p:nvPicPr>
        <p:blipFill>
          <a:blip r:embed="rId2"/>
          <a:stretch>
            <a:fillRect/>
          </a:stretch>
        </p:blipFill>
        <p:spPr>
          <a:xfrm>
            <a:off x="0" y="0"/>
            <a:ext cx="12192000" cy="1203069"/>
          </a:xfrm>
          <a:prstGeom prst="rect">
            <a:avLst/>
          </a:prstGeom>
        </p:spPr>
      </p:pic>
      <p:sp>
        <p:nvSpPr>
          <p:cNvPr id="9" name="TextBox 8">
            <a:extLst>
              <a:ext uri="{FF2B5EF4-FFF2-40B4-BE49-F238E27FC236}">
                <a16:creationId xmlns:a16="http://schemas.microsoft.com/office/drawing/2014/main" id="{8CEA44CB-2E4D-178A-390D-B21CF8D7358A}"/>
              </a:ext>
            </a:extLst>
          </p:cNvPr>
          <p:cNvSpPr txBox="1"/>
          <p:nvPr/>
        </p:nvSpPr>
        <p:spPr>
          <a:xfrm>
            <a:off x="4525817" y="95073"/>
            <a:ext cx="5474826" cy="1107996"/>
          </a:xfrm>
          <a:prstGeom prst="rect">
            <a:avLst/>
          </a:prstGeom>
          <a:noFill/>
        </p:spPr>
        <p:txBody>
          <a:bodyPr wrap="square" rtlCol="0">
            <a:spAutoFit/>
          </a:bodyPr>
          <a:lstStyle/>
          <a:p>
            <a:r>
              <a:rPr lang="en-IN" sz="6600" b="1" u="sng" dirty="0">
                <a:latin typeface="Centaur" panose="02030504050205020304" pitchFamily="18" charset="0"/>
              </a:rPr>
              <a:t>Design</a:t>
            </a:r>
          </a:p>
        </p:txBody>
      </p:sp>
      <p:pic>
        <p:nvPicPr>
          <p:cNvPr id="12" name="Picture 11">
            <a:extLst>
              <a:ext uri="{FF2B5EF4-FFF2-40B4-BE49-F238E27FC236}">
                <a16:creationId xmlns:a16="http://schemas.microsoft.com/office/drawing/2014/main" id="{7B79F8E7-9276-9D23-EE00-DDA61D2CCF6C}"/>
              </a:ext>
            </a:extLst>
          </p:cNvPr>
          <p:cNvPicPr>
            <a:picLocks noChangeAspect="1"/>
          </p:cNvPicPr>
          <p:nvPr/>
        </p:nvPicPr>
        <p:blipFill>
          <a:blip r:embed="rId3"/>
          <a:stretch>
            <a:fillRect/>
          </a:stretch>
        </p:blipFill>
        <p:spPr>
          <a:xfrm>
            <a:off x="1250622" y="1527142"/>
            <a:ext cx="9690755" cy="4967926"/>
          </a:xfrm>
          <a:prstGeom prst="rect">
            <a:avLst/>
          </a:prstGeom>
        </p:spPr>
      </p:pic>
    </p:spTree>
    <p:extLst>
      <p:ext uri="{BB962C8B-B14F-4D97-AF65-F5344CB8AC3E}">
        <p14:creationId xmlns:p14="http://schemas.microsoft.com/office/powerpoint/2010/main" val="2684770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C2ED4F-1D58-0ECB-2D07-9A444BEDF04D}"/>
              </a:ext>
            </a:extLst>
          </p:cNvPr>
          <p:cNvSpPr txBox="1"/>
          <p:nvPr/>
        </p:nvSpPr>
        <p:spPr>
          <a:xfrm>
            <a:off x="791849" y="2019540"/>
            <a:ext cx="10803119" cy="4678204"/>
          </a:xfrm>
          <a:prstGeom prst="rect">
            <a:avLst/>
          </a:prstGeom>
          <a:noFill/>
        </p:spPr>
        <p:txBody>
          <a:bodyPr wrap="square" rtlCol="0">
            <a:spAutoFit/>
          </a:bodyPr>
          <a:lstStyle/>
          <a:p>
            <a:pPr marL="342900" indent="-342900">
              <a:buFont typeface="Wingdings" panose="05000000000000000000" pitchFamily="2" charset="2"/>
              <a:buChar char="Ø"/>
            </a:pPr>
            <a:r>
              <a:rPr lang="en-US" sz="2800" b="1" dirty="0">
                <a:latin typeface="Centaur" panose="02030504050205020304" pitchFamily="18" charset="0"/>
              </a:rPr>
              <a:t>AGRIGOALS is the solution which aims at aiding in agriculture sustainability. Here there are different use cases which provides solutions for various hurdles faced during farming. Various buttons direct us to </a:t>
            </a:r>
            <a:r>
              <a:rPr lang="en-US" sz="2800" b="1" dirty="0">
                <a:solidFill>
                  <a:srgbClr val="FF0000"/>
                </a:solidFill>
                <a:latin typeface="Centaur" panose="02030504050205020304" pitchFamily="18" charset="0"/>
              </a:rPr>
              <a:t>different pages </a:t>
            </a:r>
            <a:r>
              <a:rPr lang="en-US" sz="2800" b="1" dirty="0">
                <a:latin typeface="Centaur" panose="02030504050205020304" pitchFamily="18" charset="0"/>
              </a:rPr>
              <a:t>where by filling the data detected with the help of sensors. It provide us with the various apt  solutions. Similarly , different use cases  were employed to provide different solutions for different problems to provide various  benefits to farmers. </a:t>
            </a:r>
          </a:p>
          <a:p>
            <a:pPr marL="342900" indent="-342900">
              <a:buFont typeface="Wingdings" panose="05000000000000000000" pitchFamily="2" charset="2"/>
              <a:buChar char="Ø"/>
            </a:pPr>
            <a:endParaRPr lang="en-US" sz="2800" b="1" dirty="0">
              <a:latin typeface="Centaur" panose="02030504050205020304" pitchFamily="18" charset="0"/>
            </a:endParaRPr>
          </a:p>
          <a:p>
            <a:pPr marL="342900" indent="-342900">
              <a:buFont typeface="Wingdings" panose="05000000000000000000" pitchFamily="2" charset="2"/>
              <a:buChar char="Ø"/>
            </a:pPr>
            <a:r>
              <a:rPr lang="en-US" sz="2800" b="1" dirty="0">
                <a:latin typeface="Centaur" panose="02030504050205020304" pitchFamily="18" charset="0"/>
              </a:rPr>
              <a:t>For </a:t>
            </a:r>
            <a:r>
              <a:rPr lang="en-US" sz="2800" b="1" dirty="0" err="1">
                <a:latin typeface="Centaur" panose="02030504050205020304" pitchFamily="18" charset="0"/>
              </a:rPr>
              <a:t>eg</a:t>
            </a:r>
            <a:r>
              <a:rPr lang="en-US" sz="2800" b="1" dirty="0">
                <a:latin typeface="Centaur" panose="02030504050205020304" pitchFamily="18" charset="0"/>
              </a:rPr>
              <a:t>-~ </a:t>
            </a:r>
            <a:r>
              <a:rPr lang="en-US" sz="2800" b="1" dirty="0">
                <a:solidFill>
                  <a:srgbClr val="FF0000"/>
                </a:solidFill>
                <a:latin typeface="Centaur" panose="02030504050205020304" pitchFamily="18" charset="0"/>
              </a:rPr>
              <a:t>'SOIL MOISTURE DETECTION ' </a:t>
            </a:r>
            <a:r>
              <a:rPr lang="en-US" sz="2800" b="1" dirty="0">
                <a:latin typeface="Centaur" panose="02030504050205020304" pitchFamily="18" charset="0"/>
              </a:rPr>
              <a:t> uses different variables like temperature, pressure, humidity ,pm </a:t>
            </a:r>
            <a:r>
              <a:rPr lang="en-US" sz="2800" b="1" dirty="0" err="1">
                <a:latin typeface="Centaur" panose="02030504050205020304" pitchFamily="18" charset="0"/>
              </a:rPr>
              <a:t>etc</a:t>
            </a:r>
            <a:r>
              <a:rPr lang="en-US" sz="2800" b="1" dirty="0">
                <a:latin typeface="Centaur" panose="02030504050205020304" pitchFamily="18" charset="0"/>
              </a:rPr>
              <a:t> to inform the farmers about the moisture of the soil.</a:t>
            </a:r>
            <a:endParaRPr lang="en-IN" sz="2800" b="1" dirty="0">
              <a:latin typeface="Centaur" panose="02030504050205020304" pitchFamily="18" charset="0"/>
            </a:endParaRPr>
          </a:p>
          <a:p>
            <a:endParaRPr lang="en-IN" dirty="0"/>
          </a:p>
        </p:txBody>
      </p:sp>
      <p:pic>
        <p:nvPicPr>
          <p:cNvPr id="3" name="Picture 2">
            <a:extLst>
              <a:ext uri="{FF2B5EF4-FFF2-40B4-BE49-F238E27FC236}">
                <a16:creationId xmlns:a16="http://schemas.microsoft.com/office/drawing/2014/main" id="{3EF52BDE-8898-CCAE-E4B2-CEA7DED8AC7A}"/>
              </a:ext>
            </a:extLst>
          </p:cNvPr>
          <p:cNvPicPr>
            <a:picLocks noChangeAspect="1"/>
          </p:cNvPicPr>
          <p:nvPr/>
        </p:nvPicPr>
        <p:blipFill>
          <a:blip r:embed="rId2"/>
          <a:stretch>
            <a:fillRect/>
          </a:stretch>
        </p:blipFill>
        <p:spPr>
          <a:xfrm>
            <a:off x="0" y="0"/>
            <a:ext cx="12192000" cy="1402080"/>
          </a:xfrm>
          <a:prstGeom prst="rect">
            <a:avLst/>
          </a:prstGeom>
        </p:spPr>
      </p:pic>
      <p:sp>
        <p:nvSpPr>
          <p:cNvPr id="4" name="TextBox 3">
            <a:extLst>
              <a:ext uri="{FF2B5EF4-FFF2-40B4-BE49-F238E27FC236}">
                <a16:creationId xmlns:a16="http://schemas.microsoft.com/office/drawing/2014/main" id="{48E7B406-97FE-F6DE-8BEB-B23A17A06DD8}"/>
              </a:ext>
            </a:extLst>
          </p:cNvPr>
          <p:cNvSpPr txBox="1"/>
          <p:nvPr/>
        </p:nvSpPr>
        <p:spPr>
          <a:xfrm>
            <a:off x="2620651" y="94268"/>
            <a:ext cx="8578392" cy="1384995"/>
          </a:xfrm>
          <a:prstGeom prst="rect">
            <a:avLst/>
          </a:prstGeom>
          <a:noFill/>
        </p:spPr>
        <p:txBody>
          <a:bodyPr wrap="square" rtlCol="0">
            <a:spAutoFit/>
          </a:bodyPr>
          <a:lstStyle/>
          <a:p>
            <a:r>
              <a:rPr lang="en-IN" sz="6600" b="1" u="sng" dirty="0">
                <a:latin typeface="Centaur" panose="02030504050205020304" pitchFamily="18" charset="0"/>
              </a:rPr>
              <a:t>Overview of Design</a:t>
            </a:r>
          </a:p>
          <a:p>
            <a:endParaRPr lang="en-IN" dirty="0"/>
          </a:p>
        </p:txBody>
      </p:sp>
    </p:spTree>
    <p:extLst>
      <p:ext uri="{BB962C8B-B14F-4D97-AF65-F5344CB8AC3E}">
        <p14:creationId xmlns:p14="http://schemas.microsoft.com/office/powerpoint/2010/main" val="1197533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288F00-A16F-E889-6F6D-B36CA61040A8}"/>
              </a:ext>
            </a:extLst>
          </p:cNvPr>
          <p:cNvPicPr>
            <a:picLocks noChangeAspect="1"/>
          </p:cNvPicPr>
          <p:nvPr/>
        </p:nvPicPr>
        <p:blipFill>
          <a:blip r:embed="rId2"/>
          <a:stretch>
            <a:fillRect/>
          </a:stretch>
        </p:blipFill>
        <p:spPr>
          <a:xfrm>
            <a:off x="0" y="0"/>
            <a:ext cx="12192000" cy="1493134"/>
          </a:xfrm>
          <a:prstGeom prst="rect">
            <a:avLst/>
          </a:prstGeom>
        </p:spPr>
      </p:pic>
      <p:sp>
        <p:nvSpPr>
          <p:cNvPr id="6" name="TextBox 5">
            <a:extLst>
              <a:ext uri="{FF2B5EF4-FFF2-40B4-BE49-F238E27FC236}">
                <a16:creationId xmlns:a16="http://schemas.microsoft.com/office/drawing/2014/main" id="{C97CBC5C-10C6-440D-14D2-6CA106840DB3}"/>
              </a:ext>
            </a:extLst>
          </p:cNvPr>
          <p:cNvSpPr txBox="1"/>
          <p:nvPr/>
        </p:nvSpPr>
        <p:spPr>
          <a:xfrm>
            <a:off x="3819306" y="162394"/>
            <a:ext cx="10961225" cy="1107996"/>
          </a:xfrm>
          <a:prstGeom prst="rect">
            <a:avLst/>
          </a:prstGeom>
          <a:noFill/>
        </p:spPr>
        <p:txBody>
          <a:bodyPr wrap="square" rtlCol="0">
            <a:spAutoFit/>
          </a:bodyPr>
          <a:lstStyle/>
          <a:p>
            <a:r>
              <a:rPr lang="en-US" sz="6600" b="1" u="sng" dirty="0">
                <a:solidFill>
                  <a:schemeClr val="bg1"/>
                </a:solidFill>
                <a:latin typeface="Centaur" panose="02030504050205020304" pitchFamily="18" charset="0"/>
              </a:rPr>
              <a:t>Architecture</a:t>
            </a:r>
            <a:endParaRPr lang="en-IN" sz="6600" b="1" u="sng" dirty="0">
              <a:solidFill>
                <a:schemeClr val="bg1"/>
              </a:solidFill>
              <a:latin typeface="Centaur" panose="02030504050205020304" pitchFamily="18" charset="0"/>
            </a:endParaRPr>
          </a:p>
        </p:txBody>
      </p:sp>
      <p:pic>
        <p:nvPicPr>
          <p:cNvPr id="7" name="Picture 6">
            <a:extLst>
              <a:ext uri="{FF2B5EF4-FFF2-40B4-BE49-F238E27FC236}">
                <a16:creationId xmlns:a16="http://schemas.microsoft.com/office/drawing/2014/main" id="{400B93F8-F009-A7C5-ED2D-F00F06C0F235}"/>
              </a:ext>
            </a:extLst>
          </p:cNvPr>
          <p:cNvPicPr>
            <a:picLocks noChangeAspect="1"/>
          </p:cNvPicPr>
          <p:nvPr/>
        </p:nvPicPr>
        <p:blipFill>
          <a:blip r:embed="rId3"/>
          <a:stretch>
            <a:fillRect/>
          </a:stretch>
        </p:blipFill>
        <p:spPr>
          <a:xfrm>
            <a:off x="7470125" y="2169593"/>
            <a:ext cx="4655887" cy="4193309"/>
          </a:xfrm>
          <a:prstGeom prst="rect">
            <a:avLst/>
          </a:prstGeom>
        </p:spPr>
      </p:pic>
      <p:sp>
        <p:nvSpPr>
          <p:cNvPr id="8" name="TextBox 7">
            <a:extLst>
              <a:ext uri="{FF2B5EF4-FFF2-40B4-BE49-F238E27FC236}">
                <a16:creationId xmlns:a16="http://schemas.microsoft.com/office/drawing/2014/main" id="{9489F4C3-3F38-1207-1117-1D36E80BE199}"/>
              </a:ext>
            </a:extLst>
          </p:cNvPr>
          <p:cNvSpPr txBox="1"/>
          <p:nvPr/>
        </p:nvSpPr>
        <p:spPr>
          <a:xfrm>
            <a:off x="147782" y="1825210"/>
            <a:ext cx="7388331" cy="4708981"/>
          </a:xfrm>
          <a:prstGeom prst="rect">
            <a:avLst/>
          </a:prstGeom>
          <a:noFill/>
        </p:spPr>
        <p:txBody>
          <a:bodyPr wrap="square" rtlCol="0">
            <a:spAutoFit/>
          </a:bodyPr>
          <a:lstStyle/>
          <a:p>
            <a:pPr marL="342900" indent="-342900">
              <a:buFont typeface="Wingdings" panose="05000000000000000000" pitchFamily="2" charset="2"/>
              <a:buChar char="q"/>
            </a:pPr>
            <a:r>
              <a:rPr lang="en-US" sz="2000" b="1" dirty="0">
                <a:latin typeface="Centaur" panose="02030504050205020304" pitchFamily="18" charset="0"/>
              </a:rPr>
              <a:t>This project is based on idea of </a:t>
            </a:r>
            <a:r>
              <a:rPr lang="en-US" sz="2000" b="1" dirty="0">
                <a:solidFill>
                  <a:srgbClr val="FF0000"/>
                </a:solidFill>
                <a:latin typeface="Centaur" panose="02030504050205020304" pitchFamily="18" charset="0"/>
              </a:rPr>
              <a:t>'MACHINE LEARNING</a:t>
            </a:r>
            <a:r>
              <a:rPr lang="en-US" sz="2000" b="1" dirty="0">
                <a:latin typeface="Centaur" panose="02030504050205020304" pitchFamily="18" charset="0"/>
              </a:rPr>
              <a:t>'. Different </a:t>
            </a:r>
            <a:r>
              <a:rPr lang="en-US" sz="2000" b="1" dirty="0">
                <a:solidFill>
                  <a:srgbClr val="FF0000"/>
                </a:solidFill>
                <a:latin typeface="Centaur" panose="02030504050205020304" pitchFamily="18" charset="0"/>
              </a:rPr>
              <a:t>sensors</a:t>
            </a:r>
            <a:r>
              <a:rPr lang="en-US" sz="2000" b="1" dirty="0">
                <a:latin typeface="Centaur" panose="02030504050205020304" pitchFamily="18" charset="0"/>
              </a:rPr>
              <a:t> can be deployed at various locations in the fields to collect variety of  data .This data is then used by various ML models to make various predictions and provide different solutions.</a:t>
            </a:r>
          </a:p>
          <a:p>
            <a:pPr marL="342900" indent="-342900">
              <a:buFont typeface="Wingdings" panose="05000000000000000000" pitchFamily="2" charset="2"/>
              <a:buChar char="q"/>
            </a:pPr>
            <a:endParaRPr lang="en-US" sz="2000" b="1" dirty="0">
              <a:latin typeface="Centaur" panose="02030504050205020304" pitchFamily="18" charset="0"/>
            </a:endParaRPr>
          </a:p>
          <a:p>
            <a:pPr marL="342900" indent="-342900">
              <a:buFont typeface="Wingdings" panose="05000000000000000000" pitchFamily="2" charset="2"/>
              <a:buChar char="q"/>
            </a:pPr>
            <a:r>
              <a:rPr lang="en-US" sz="2000" b="1" dirty="0">
                <a:latin typeface="Centaur" panose="02030504050205020304" pitchFamily="18" charset="0"/>
              </a:rPr>
              <a:t>For </a:t>
            </a:r>
            <a:r>
              <a:rPr lang="en-US" sz="2000" b="1" dirty="0" err="1">
                <a:latin typeface="Centaur" panose="02030504050205020304" pitchFamily="18" charset="0"/>
              </a:rPr>
              <a:t>eg</a:t>
            </a:r>
            <a:r>
              <a:rPr lang="en-US" sz="2000" b="1" dirty="0">
                <a:latin typeface="Centaur" panose="02030504050205020304" pitchFamily="18" charset="0"/>
              </a:rPr>
              <a:t> - </a:t>
            </a:r>
            <a:r>
              <a:rPr lang="en-US" sz="2000" b="1" dirty="0">
                <a:solidFill>
                  <a:srgbClr val="FF0000"/>
                </a:solidFill>
                <a:latin typeface="Centaur" panose="02030504050205020304" pitchFamily="18" charset="0"/>
              </a:rPr>
              <a:t>'Crop Recommendation System' </a:t>
            </a:r>
            <a:r>
              <a:rPr lang="en-US" sz="2000" b="1" dirty="0">
                <a:latin typeface="Centaur" panose="02030504050205020304" pitchFamily="18" charset="0"/>
              </a:rPr>
              <a:t>used different variables like [</a:t>
            </a:r>
            <a:r>
              <a:rPr lang="en-US" sz="2000" b="1" dirty="0" err="1">
                <a:latin typeface="Centaur" panose="02030504050205020304" pitchFamily="18" charset="0"/>
              </a:rPr>
              <a:t>Nitrogen,Phosphorous</a:t>
            </a:r>
            <a:r>
              <a:rPr lang="en-US" sz="2000" b="1" dirty="0">
                <a:latin typeface="Centaur" panose="02030504050205020304" pitchFamily="18" charset="0"/>
              </a:rPr>
              <a:t>, Temperature, Humidity, Ph value , Rainfall levels].Then, feature extraction can be applied on it to select the useful variables for our dataset .This data is cleaned, </a:t>
            </a:r>
            <a:r>
              <a:rPr lang="en-US" sz="2000" b="1" dirty="0" err="1">
                <a:latin typeface="Centaur" panose="02030504050205020304" pitchFamily="18" charset="0"/>
              </a:rPr>
              <a:t>analysed</a:t>
            </a:r>
            <a:r>
              <a:rPr lang="en-US" sz="2000" b="1" dirty="0">
                <a:latin typeface="Centaur" panose="02030504050205020304" pitchFamily="18" charset="0"/>
              </a:rPr>
              <a:t>, visualized and then divided into training(80%) and testing dataset (20%). Then, various ML models like Logistic Regression, Decision Tree, XG Boost, SVM are applied to find the best model for our solution which provides the maximum accuracy. On finding the best model - </a:t>
            </a:r>
            <a:r>
              <a:rPr lang="en-US" sz="2000" b="1" dirty="0">
                <a:solidFill>
                  <a:srgbClr val="FF0000"/>
                </a:solidFill>
                <a:latin typeface="Centaur" panose="02030504050205020304" pitchFamily="18" charset="0"/>
              </a:rPr>
              <a:t>Decision tree </a:t>
            </a:r>
            <a:r>
              <a:rPr lang="en-US" sz="2000" b="1" dirty="0">
                <a:latin typeface="Centaur" panose="02030504050205020304" pitchFamily="18" charset="0"/>
              </a:rPr>
              <a:t>,it is deployed in solution to provide output on the basis of various input variables provided.</a:t>
            </a:r>
            <a:endParaRPr lang="en-IN" sz="2000" b="1" dirty="0">
              <a:latin typeface="Centaur" panose="02030504050205020304" pitchFamily="18" charset="0"/>
            </a:endParaRPr>
          </a:p>
        </p:txBody>
      </p:sp>
    </p:spTree>
    <p:extLst>
      <p:ext uri="{BB962C8B-B14F-4D97-AF65-F5344CB8AC3E}">
        <p14:creationId xmlns:p14="http://schemas.microsoft.com/office/powerpoint/2010/main" val="3292662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4000" b="-64000"/>
          </a:stretch>
        </a:blip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97F961AA-36CD-6EAC-AD3D-865035C8A08C}"/>
              </a:ext>
            </a:extLst>
          </p:cNvPr>
          <p:cNvSpPr/>
          <p:nvPr/>
        </p:nvSpPr>
        <p:spPr>
          <a:xfrm>
            <a:off x="645460" y="2088775"/>
            <a:ext cx="2115670" cy="11116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 FROM DEVICE</a:t>
            </a:r>
          </a:p>
        </p:txBody>
      </p:sp>
      <p:sp>
        <p:nvSpPr>
          <p:cNvPr id="3" name="Rectangle: Rounded Corners 2">
            <a:extLst>
              <a:ext uri="{FF2B5EF4-FFF2-40B4-BE49-F238E27FC236}">
                <a16:creationId xmlns:a16="http://schemas.microsoft.com/office/drawing/2014/main" id="{1D195FC8-C638-046A-99E1-43383EB6A8B8}"/>
              </a:ext>
            </a:extLst>
          </p:cNvPr>
          <p:cNvSpPr/>
          <p:nvPr/>
        </p:nvSpPr>
        <p:spPr>
          <a:xfrm>
            <a:off x="3532094" y="2088776"/>
            <a:ext cx="1918447" cy="11116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 CLEANING</a:t>
            </a:r>
          </a:p>
        </p:txBody>
      </p:sp>
      <p:sp>
        <p:nvSpPr>
          <p:cNvPr id="4" name="Rectangle: Rounded Corners 3">
            <a:extLst>
              <a:ext uri="{FF2B5EF4-FFF2-40B4-BE49-F238E27FC236}">
                <a16:creationId xmlns:a16="http://schemas.microsoft.com/office/drawing/2014/main" id="{1589FBD3-07E4-C429-FE34-CA56D673D46B}"/>
              </a:ext>
            </a:extLst>
          </p:cNvPr>
          <p:cNvSpPr/>
          <p:nvPr/>
        </p:nvSpPr>
        <p:spPr>
          <a:xfrm>
            <a:off x="6499412" y="2088776"/>
            <a:ext cx="1918447" cy="111162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ML MODELS</a:t>
            </a:r>
          </a:p>
        </p:txBody>
      </p:sp>
      <p:sp>
        <p:nvSpPr>
          <p:cNvPr id="5" name="Rectangle: Rounded Corners 4">
            <a:extLst>
              <a:ext uri="{FF2B5EF4-FFF2-40B4-BE49-F238E27FC236}">
                <a16:creationId xmlns:a16="http://schemas.microsoft.com/office/drawing/2014/main" id="{A1C0674B-9CA7-FE70-6B00-A14B211DD7EF}"/>
              </a:ext>
            </a:extLst>
          </p:cNvPr>
          <p:cNvSpPr/>
          <p:nvPr/>
        </p:nvSpPr>
        <p:spPr>
          <a:xfrm>
            <a:off x="9350188" y="2088776"/>
            <a:ext cx="2286000" cy="10399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PREDICTIONS</a:t>
            </a:r>
          </a:p>
        </p:txBody>
      </p:sp>
      <p:sp>
        <p:nvSpPr>
          <p:cNvPr id="8" name="Arrow: Right 7">
            <a:extLst>
              <a:ext uri="{FF2B5EF4-FFF2-40B4-BE49-F238E27FC236}">
                <a16:creationId xmlns:a16="http://schemas.microsoft.com/office/drawing/2014/main" id="{C8F08483-BBD7-02E6-57C3-569582582D68}"/>
              </a:ext>
            </a:extLst>
          </p:cNvPr>
          <p:cNvSpPr/>
          <p:nvPr/>
        </p:nvSpPr>
        <p:spPr>
          <a:xfrm>
            <a:off x="2895600" y="2590800"/>
            <a:ext cx="528918" cy="233082"/>
          </a:xfrm>
          <a:prstGeom prst="rightArrow">
            <a:avLst/>
          </a:prstGeom>
          <a:solidFill>
            <a:schemeClr val="tx1">
              <a:lumMod val="95000"/>
              <a:lumOff val="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9" name="Arrow: Right 8">
            <a:extLst>
              <a:ext uri="{FF2B5EF4-FFF2-40B4-BE49-F238E27FC236}">
                <a16:creationId xmlns:a16="http://schemas.microsoft.com/office/drawing/2014/main" id="{E1965943-F00F-98F0-7AE6-A447CA1CCBA2}"/>
              </a:ext>
            </a:extLst>
          </p:cNvPr>
          <p:cNvSpPr/>
          <p:nvPr/>
        </p:nvSpPr>
        <p:spPr>
          <a:xfrm>
            <a:off x="5638800" y="2590800"/>
            <a:ext cx="744070" cy="233082"/>
          </a:xfrm>
          <a:prstGeom prst="rightArrow">
            <a:avLst/>
          </a:prstGeom>
          <a:solidFill>
            <a:schemeClr val="tx1">
              <a:lumMod val="95000"/>
              <a:lumOff val="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C9588C7F-318C-EEFE-4898-9D843DD763E6}"/>
              </a:ext>
            </a:extLst>
          </p:cNvPr>
          <p:cNvSpPr/>
          <p:nvPr/>
        </p:nvSpPr>
        <p:spPr>
          <a:xfrm>
            <a:off x="8619564" y="2608729"/>
            <a:ext cx="605118" cy="215153"/>
          </a:xfrm>
          <a:prstGeom prst="rightArrow">
            <a:avLst/>
          </a:prstGeom>
          <a:solidFill>
            <a:schemeClr val="tx1">
              <a:lumMod val="95000"/>
              <a:lumOff val="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12" name="Arrow: Up 11">
            <a:extLst>
              <a:ext uri="{FF2B5EF4-FFF2-40B4-BE49-F238E27FC236}">
                <a16:creationId xmlns:a16="http://schemas.microsoft.com/office/drawing/2014/main" id="{9A268906-9C1B-F84C-E7BD-5A2E54AB2856}"/>
              </a:ext>
            </a:extLst>
          </p:cNvPr>
          <p:cNvSpPr/>
          <p:nvPr/>
        </p:nvSpPr>
        <p:spPr>
          <a:xfrm>
            <a:off x="1519518" y="3287806"/>
            <a:ext cx="367553" cy="968189"/>
          </a:xfrm>
          <a:prstGeom prst="upArrow">
            <a:avLst/>
          </a:prstGeom>
          <a:solidFill>
            <a:schemeClr val="tx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13" name="Arrow: Down 12">
            <a:extLst>
              <a:ext uri="{FF2B5EF4-FFF2-40B4-BE49-F238E27FC236}">
                <a16:creationId xmlns:a16="http://schemas.microsoft.com/office/drawing/2014/main" id="{45F0BD83-54B7-5B9A-CB87-09FD1F2782F7}"/>
              </a:ext>
            </a:extLst>
          </p:cNvPr>
          <p:cNvSpPr/>
          <p:nvPr/>
        </p:nvSpPr>
        <p:spPr>
          <a:xfrm>
            <a:off x="10282518" y="3287806"/>
            <a:ext cx="367554" cy="968187"/>
          </a:xfrm>
          <a:prstGeom prst="downArrow">
            <a:avLst>
              <a:gd name="adj1" fmla="val 50000"/>
              <a:gd name="adj2" fmla="val 47969"/>
            </a:avLst>
          </a:prstGeom>
          <a:solidFill>
            <a:schemeClr val="tx1">
              <a:lumMod val="95000"/>
              <a:lumOff val="5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sz="4000" dirty="0">
              <a:solidFill>
                <a:srgbClr val="FF0000"/>
              </a:solidFill>
            </a:endParaRPr>
          </a:p>
        </p:txBody>
      </p:sp>
      <p:sp>
        <p:nvSpPr>
          <p:cNvPr id="14" name="Oval 13">
            <a:extLst>
              <a:ext uri="{FF2B5EF4-FFF2-40B4-BE49-F238E27FC236}">
                <a16:creationId xmlns:a16="http://schemas.microsoft.com/office/drawing/2014/main" id="{7B5A5B5D-CF8E-948D-7586-1295C50981F8}"/>
              </a:ext>
            </a:extLst>
          </p:cNvPr>
          <p:cNvSpPr/>
          <p:nvPr/>
        </p:nvSpPr>
        <p:spPr>
          <a:xfrm>
            <a:off x="510986" y="4563036"/>
            <a:ext cx="2689413" cy="1111623"/>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DEVICE</a:t>
            </a:r>
          </a:p>
          <a:p>
            <a:pPr algn="ctr"/>
            <a:r>
              <a:rPr lang="en-IN" dirty="0"/>
              <a:t>(</a:t>
            </a:r>
            <a:r>
              <a:rPr lang="en-IN" dirty="0" err="1"/>
              <a:t>Eg</a:t>
            </a:r>
            <a:r>
              <a:rPr lang="en-IN" dirty="0"/>
              <a:t>: Soil moisture detecting sensors)</a:t>
            </a:r>
          </a:p>
        </p:txBody>
      </p:sp>
      <p:sp>
        <p:nvSpPr>
          <p:cNvPr id="15" name="Oval 14">
            <a:extLst>
              <a:ext uri="{FF2B5EF4-FFF2-40B4-BE49-F238E27FC236}">
                <a16:creationId xmlns:a16="http://schemas.microsoft.com/office/drawing/2014/main" id="{0BE8C018-878B-A6D1-F701-F6990C97EBD3}"/>
              </a:ext>
            </a:extLst>
          </p:cNvPr>
          <p:cNvSpPr/>
          <p:nvPr/>
        </p:nvSpPr>
        <p:spPr>
          <a:xfrm>
            <a:off x="8875060" y="4515971"/>
            <a:ext cx="2805954" cy="1205752"/>
          </a:xfrm>
          <a:prstGeom prst="ellipse">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ACTUATORS</a:t>
            </a:r>
          </a:p>
          <a:p>
            <a:pPr algn="ctr"/>
            <a:r>
              <a:rPr lang="en-IN" dirty="0"/>
              <a:t>(</a:t>
            </a:r>
            <a:r>
              <a:rPr lang="en-IN" dirty="0" err="1"/>
              <a:t>Eg</a:t>
            </a:r>
            <a:r>
              <a:rPr lang="en-IN" dirty="0"/>
              <a:t>: Irrigation Pumps)</a:t>
            </a:r>
          </a:p>
        </p:txBody>
      </p:sp>
      <p:pic>
        <p:nvPicPr>
          <p:cNvPr id="6" name="Picture 5">
            <a:extLst>
              <a:ext uri="{FF2B5EF4-FFF2-40B4-BE49-F238E27FC236}">
                <a16:creationId xmlns:a16="http://schemas.microsoft.com/office/drawing/2014/main" id="{B484DC9D-2094-7C6C-DA6B-0B725EBB2697}"/>
              </a:ext>
            </a:extLst>
          </p:cNvPr>
          <p:cNvPicPr>
            <a:picLocks noChangeAspect="1"/>
          </p:cNvPicPr>
          <p:nvPr/>
        </p:nvPicPr>
        <p:blipFill>
          <a:blip r:embed="rId3"/>
          <a:stretch>
            <a:fillRect/>
          </a:stretch>
        </p:blipFill>
        <p:spPr>
          <a:xfrm>
            <a:off x="0" y="-71120"/>
            <a:ext cx="12192000" cy="1402080"/>
          </a:xfrm>
          <a:prstGeom prst="rect">
            <a:avLst/>
          </a:prstGeom>
        </p:spPr>
      </p:pic>
      <p:sp>
        <p:nvSpPr>
          <p:cNvPr id="7" name="TextBox 6">
            <a:extLst>
              <a:ext uri="{FF2B5EF4-FFF2-40B4-BE49-F238E27FC236}">
                <a16:creationId xmlns:a16="http://schemas.microsoft.com/office/drawing/2014/main" id="{0DE46980-5A06-6A71-DA1F-C8F754D44EAA}"/>
              </a:ext>
            </a:extLst>
          </p:cNvPr>
          <p:cNvSpPr txBox="1"/>
          <p:nvPr/>
        </p:nvSpPr>
        <p:spPr>
          <a:xfrm>
            <a:off x="3272118" y="37733"/>
            <a:ext cx="8364070" cy="1477328"/>
          </a:xfrm>
          <a:prstGeom prst="rect">
            <a:avLst/>
          </a:prstGeom>
          <a:noFill/>
        </p:spPr>
        <p:txBody>
          <a:bodyPr wrap="square" rtlCol="0">
            <a:spAutoFit/>
          </a:bodyPr>
          <a:lstStyle/>
          <a:p>
            <a:r>
              <a:rPr lang="en-IN" sz="7200" b="1" u="sng" dirty="0">
                <a:latin typeface="Centaur" panose="02030504050205020304" pitchFamily="18" charset="0"/>
              </a:rPr>
              <a:t>Flow Diagram</a:t>
            </a:r>
          </a:p>
          <a:p>
            <a:endParaRPr lang="en-IN" dirty="0"/>
          </a:p>
        </p:txBody>
      </p:sp>
    </p:spTree>
    <p:extLst>
      <p:ext uri="{BB962C8B-B14F-4D97-AF65-F5344CB8AC3E}">
        <p14:creationId xmlns:p14="http://schemas.microsoft.com/office/powerpoint/2010/main" val="25394932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F9921-6AA4-454A-5A13-2B1BB6BA4C65}"/>
              </a:ext>
            </a:extLst>
          </p:cNvPr>
          <p:cNvSpPr>
            <a:spLocks noGrp="1"/>
          </p:cNvSpPr>
          <p:nvPr>
            <p:ph type="title"/>
          </p:nvPr>
        </p:nvSpPr>
        <p:spPr>
          <a:xfrm flipH="1">
            <a:off x="12877799" y="598207"/>
            <a:ext cx="775447" cy="1325563"/>
          </a:xfrm>
          <a:solidFill>
            <a:schemeClr val="tx1">
              <a:lumMod val="65000"/>
              <a:lumOff val="35000"/>
            </a:schemeClr>
          </a:solidFill>
        </p:spPr>
        <p:txBody>
          <a:bodyPr>
            <a:normAutofit/>
          </a:bodyPr>
          <a:lstStyle/>
          <a:p>
            <a:pPr algn="ctr"/>
            <a:endParaRPr lang="en-IN" sz="6000" b="1" u="sng" dirty="0">
              <a:highlight>
                <a:srgbClr val="008000"/>
              </a:highlight>
              <a:latin typeface="Algerian" panose="04020705040A02060702" pitchFamily="82" charset="0"/>
            </a:endParaRPr>
          </a:p>
        </p:txBody>
      </p:sp>
      <p:pic>
        <p:nvPicPr>
          <p:cNvPr id="3" name="Picture 2">
            <a:extLst>
              <a:ext uri="{FF2B5EF4-FFF2-40B4-BE49-F238E27FC236}">
                <a16:creationId xmlns:a16="http://schemas.microsoft.com/office/drawing/2014/main" id="{3F63AC13-FE9B-B4FC-472C-A09741FA80BD}"/>
              </a:ext>
            </a:extLst>
          </p:cNvPr>
          <p:cNvPicPr>
            <a:picLocks noChangeAspect="1"/>
          </p:cNvPicPr>
          <p:nvPr/>
        </p:nvPicPr>
        <p:blipFill>
          <a:blip r:embed="rId2"/>
          <a:stretch>
            <a:fillRect/>
          </a:stretch>
        </p:blipFill>
        <p:spPr>
          <a:xfrm>
            <a:off x="0" y="0"/>
            <a:ext cx="12192000" cy="1444877"/>
          </a:xfrm>
          <a:prstGeom prst="rect">
            <a:avLst/>
          </a:prstGeom>
        </p:spPr>
      </p:pic>
      <p:sp>
        <p:nvSpPr>
          <p:cNvPr id="4" name="TextBox 3">
            <a:extLst>
              <a:ext uri="{FF2B5EF4-FFF2-40B4-BE49-F238E27FC236}">
                <a16:creationId xmlns:a16="http://schemas.microsoft.com/office/drawing/2014/main" id="{08AE88C0-5AF3-DB4F-35B4-943A282C0154}"/>
              </a:ext>
            </a:extLst>
          </p:cNvPr>
          <p:cNvSpPr txBox="1"/>
          <p:nvPr/>
        </p:nvSpPr>
        <p:spPr>
          <a:xfrm>
            <a:off x="3863789" y="72352"/>
            <a:ext cx="7019365" cy="1477328"/>
          </a:xfrm>
          <a:prstGeom prst="rect">
            <a:avLst/>
          </a:prstGeom>
          <a:noFill/>
        </p:spPr>
        <p:txBody>
          <a:bodyPr wrap="square" rtlCol="0">
            <a:spAutoFit/>
          </a:bodyPr>
          <a:lstStyle/>
          <a:p>
            <a:r>
              <a:rPr lang="en-IN" sz="7200" b="1" u="sng" dirty="0">
                <a:solidFill>
                  <a:schemeClr val="bg1"/>
                </a:solidFill>
                <a:latin typeface="Centaur" panose="02030504050205020304" pitchFamily="18" charset="0"/>
              </a:rPr>
              <a:t>Deployment</a:t>
            </a:r>
          </a:p>
          <a:p>
            <a:endParaRPr lang="en-IN" dirty="0"/>
          </a:p>
        </p:txBody>
      </p:sp>
      <p:sp>
        <p:nvSpPr>
          <p:cNvPr id="11" name="Content Placeholder 10">
            <a:extLst>
              <a:ext uri="{FF2B5EF4-FFF2-40B4-BE49-F238E27FC236}">
                <a16:creationId xmlns:a16="http://schemas.microsoft.com/office/drawing/2014/main" id="{00A4EBC0-34F5-98BA-2B41-695CCEE71661}"/>
              </a:ext>
            </a:extLst>
          </p:cNvPr>
          <p:cNvSpPr>
            <a:spLocks noGrp="1"/>
          </p:cNvSpPr>
          <p:nvPr>
            <p:ph sz="half" idx="1"/>
          </p:nvPr>
        </p:nvSpPr>
        <p:spPr>
          <a:xfrm>
            <a:off x="13019604" y="941713"/>
            <a:ext cx="491836" cy="4351338"/>
          </a:xfrm>
        </p:spPr>
        <p:txBody>
          <a:bodyPr/>
          <a:lstStyle/>
          <a:p>
            <a:endParaRPr lang="en-IN" dirty="0"/>
          </a:p>
        </p:txBody>
      </p:sp>
      <p:sp>
        <p:nvSpPr>
          <p:cNvPr id="13" name="TextBox 12">
            <a:extLst>
              <a:ext uri="{FF2B5EF4-FFF2-40B4-BE49-F238E27FC236}">
                <a16:creationId xmlns:a16="http://schemas.microsoft.com/office/drawing/2014/main" id="{32A9CE8F-026A-2DF7-2673-6F205BE4E0BF}"/>
              </a:ext>
            </a:extLst>
          </p:cNvPr>
          <p:cNvSpPr txBox="1"/>
          <p:nvPr/>
        </p:nvSpPr>
        <p:spPr>
          <a:xfrm>
            <a:off x="252846" y="1967061"/>
            <a:ext cx="4607859" cy="4401205"/>
          </a:xfrm>
          <a:prstGeom prst="rect">
            <a:avLst/>
          </a:prstGeom>
          <a:noFill/>
        </p:spPr>
        <p:txBody>
          <a:bodyPr wrap="square" rtlCol="0">
            <a:spAutoFit/>
          </a:bodyPr>
          <a:lstStyle/>
          <a:p>
            <a:pPr marL="342900" indent="-342900">
              <a:buFont typeface="Wingdings" panose="05000000000000000000" pitchFamily="2" charset="2"/>
              <a:buChar char="v"/>
            </a:pPr>
            <a:r>
              <a:rPr lang="en-US" sz="2000" b="1" dirty="0">
                <a:latin typeface="Centaur" panose="02030504050205020304" pitchFamily="18" charset="0"/>
              </a:rPr>
              <a:t>With  the help of </a:t>
            </a:r>
            <a:r>
              <a:rPr lang="en-US" sz="2000" b="1" dirty="0">
                <a:solidFill>
                  <a:srgbClr val="FF0000"/>
                </a:solidFill>
                <a:latin typeface="Centaur" panose="02030504050205020304" pitchFamily="18" charset="0"/>
              </a:rPr>
              <a:t>flask</a:t>
            </a:r>
            <a:r>
              <a:rPr lang="en-US" sz="2000" b="1" dirty="0">
                <a:latin typeface="Centaur" panose="02030504050205020304" pitchFamily="18" charset="0"/>
              </a:rPr>
              <a:t>, </a:t>
            </a:r>
            <a:r>
              <a:rPr lang="en-US" sz="2000" b="1" dirty="0" err="1">
                <a:latin typeface="Centaur" panose="02030504050205020304" pitchFamily="18" charset="0"/>
              </a:rPr>
              <a:t>Ml</a:t>
            </a:r>
            <a:r>
              <a:rPr lang="en-US" sz="2000" b="1" dirty="0">
                <a:latin typeface="Centaur" panose="02030504050205020304" pitchFamily="18" charset="0"/>
              </a:rPr>
              <a:t> model is deployed to an </a:t>
            </a:r>
            <a:r>
              <a:rPr lang="en-US" sz="2000" b="1" dirty="0">
                <a:solidFill>
                  <a:srgbClr val="FF0000"/>
                </a:solidFill>
                <a:latin typeface="Centaur" panose="02030504050205020304" pitchFamily="18" charset="0"/>
              </a:rPr>
              <a:t>HTML page  </a:t>
            </a:r>
            <a:r>
              <a:rPr lang="en-US" sz="2000" b="1" dirty="0">
                <a:latin typeface="Centaur" panose="02030504050205020304" pitchFamily="18" charset="0"/>
              </a:rPr>
              <a:t>where we need to fill in certain values that are detected by </a:t>
            </a:r>
            <a:r>
              <a:rPr lang="en-US" sz="2000" b="1" dirty="0">
                <a:solidFill>
                  <a:srgbClr val="FF0000"/>
                </a:solidFill>
                <a:latin typeface="Centaur" panose="02030504050205020304" pitchFamily="18" charset="0"/>
              </a:rPr>
              <a:t>sensors</a:t>
            </a:r>
            <a:r>
              <a:rPr lang="en-US" sz="2000" b="1" dirty="0">
                <a:latin typeface="Centaur" panose="02030504050205020304" pitchFamily="18" charset="0"/>
              </a:rPr>
              <a:t>. Then after clicking on predict button ,it directs us to another web page which gives us the solution </a:t>
            </a:r>
            <a:r>
              <a:rPr lang="en-US" sz="2000" b="1" dirty="0" err="1">
                <a:latin typeface="Centaur" panose="02030504050205020304" pitchFamily="18" charset="0"/>
              </a:rPr>
              <a:t>i.e</a:t>
            </a:r>
            <a:r>
              <a:rPr lang="en-US" sz="2000" b="1" dirty="0">
                <a:latin typeface="Centaur" panose="02030504050205020304" pitchFamily="18" charset="0"/>
              </a:rPr>
              <a:t> determine the Fertilizer needed by our crop in the given example on right side.</a:t>
            </a:r>
          </a:p>
          <a:p>
            <a:pPr marL="342900" indent="-342900">
              <a:buFont typeface="Wingdings" panose="05000000000000000000" pitchFamily="2" charset="2"/>
              <a:buChar char="v"/>
            </a:pPr>
            <a:endParaRPr lang="en-US" sz="2000" b="1" dirty="0">
              <a:latin typeface="Centaur" panose="02030504050205020304" pitchFamily="18" charset="0"/>
            </a:endParaRPr>
          </a:p>
          <a:p>
            <a:pPr marL="342900" indent="-342900">
              <a:buFont typeface="Wingdings" panose="05000000000000000000" pitchFamily="2" charset="2"/>
              <a:buChar char="v"/>
            </a:pPr>
            <a:r>
              <a:rPr lang="en-US" sz="2000" b="1" dirty="0">
                <a:latin typeface="Centaur" panose="02030504050205020304" pitchFamily="18" charset="0"/>
              </a:rPr>
              <a:t>Similarly we have made these html webpages for </a:t>
            </a:r>
            <a:r>
              <a:rPr lang="en-US" sz="2000" b="1" dirty="0">
                <a:solidFill>
                  <a:srgbClr val="FF0000"/>
                </a:solidFill>
                <a:latin typeface="Centaur" panose="02030504050205020304" pitchFamily="18" charset="0"/>
              </a:rPr>
              <a:t>different sub-</a:t>
            </a:r>
            <a:r>
              <a:rPr lang="en-US" sz="2000" b="1" dirty="0" err="1">
                <a:solidFill>
                  <a:srgbClr val="FF0000"/>
                </a:solidFill>
                <a:latin typeface="Centaur" panose="02030504050205020304" pitchFamily="18" charset="0"/>
              </a:rPr>
              <a:t>usecases</a:t>
            </a:r>
            <a:r>
              <a:rPr lang="en-US" sz="2000" b="1" dirty="0">
                <a:latin typeface="Centaur" panose="02030504050205020304" pitchFamily="18" charset="0"/>
              </a:rPr>
              <a:t> which provides us the desired prediction for example- Crop selection, Soil </a:t>
            </a:r>
            <a:r>
              <a:rPr lang="en-US" sz="2000" b="1" dirty="0" err="1">
                <a:latin typeface="Centaur" panose="02030504050205020304" pitchFamily="18" charset="0"/>
              </a:rPr>
              <a:t>Mositure</a:t>
            </a:r>
            <a:r>
              <a:rPr lang="en-US" sz="2000" b="1" dirty="0">
                <a:latin typeface="Centaur" panose="02030504050205020304" pitchFamily="18" charset="0"/>
              </a:rPr>
              <a:t> Detection, Weather Prediction and Irrigation Scheduling.</a:t>
            </a:r>
            <a:endParaRPr lang="en-IN" sz="2000" b="1" dirty="0">
              <a:latin typeface="Centaur" panose="02030504050205020304" pitchFamily="18" charset="0"/>
            </a:endParaRPr>
          </a:p>
        </p:txBody>
      </p:sp>
      <p:pic>
        <p:nvPicPr>
          <p:cNvPr id="7" name="Content Placeholder 6">
            <a:extLst>
              <a:ext uri="{FF2B5EF4-FFF2-40B4-BE49-F238E27FC236}">
                <a16:creationId xmlns:a16="http://schemas.microsoft.com/office/drawing/2014/main" id="{DBEB9D73-8D1B-95B5-3FEE-4C0F72355582}"/>
              </a:ext>
            </a:extLst>
          </p:cNvPr>
          <p:cNvPicPr>
            <a:picLocks noGrp="1" noChangeAspect="1"/>
          </p:cNvPicPr>
          <p:nvPr>
            <p:ph sz="half" idx="2"/>
          </p:nvPr>
        </p:nvPicPr>
        <p:blipFill>
          <a:blip r:embed="rId3"/>
          <a:stretch>
            <a:fillRect/>
          </a:stretch>
        </p:blipFill>
        <p:spPr>
          <a:xfrm>
            <a:off x="5002510" y="1444878"/>
            <a:ext cx="7189490" cy="5413122"/>
          </a:xfrm>
          <a:prstGeom prst="rect">
            <a:avLst/>
          </a:prstGeom>
        </p:spPr>
      </p:pic>
    </p:spTree>
    <p:extLst>
      <p:ext uri="{BB962C8B-B14F-4D97-AF65-F5344CB8AC3E}">
        <p14:creationId xmlns:p14="http://schemas.microsoft.com/office/powerpoint/2010/main" val="28963781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1188</TotalTime>
  <Words>975</Words>
  <Application>Microsoft Office PowerPoint</Application>
  <PresentationFormat>Widescreen</PresentationFormat>
  <Paragraphs>65</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Algerian</vt:lpstr>
      <vt:lpstr>Arial</vt:lpstr>
      <vt:lpstr>Calibri</vt:lpstr>
      <vt:lpstr>Calibri Light</vt:lpstr>
      <vt:lpstr>Centaur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jashan Deep</dc:creator>
  <cp:lastModifiedBy>jashan Deep</cp:lastModifiedBy>
  <cp:revision>16</cp:revision>
  <dcterms:created xsi:type="dcterms:W3CDTF">2023-06-06T17:18:10Z</dcterms:created>
  <dcterms:modified xsi:type="dcterms:W3CDTF">2023-10-29T07:34:25Z</dcterms:modified>
</cp:coreProperties>
</file>

<file path=docProps/thumbnail.jpeg>
</file>